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0" r:id="rId4"/>
    <p:sldMasterId id="2147483775" r:id="rId5"/>
  </p:sldMasterIdLst>
  <p:notesMasterIdLst>
    <p:notesMasterId r:id="rId18"/>
  </p:notesMasterIdLst>
  <p:handoutMasterIdLst>
    <p:handoutMasterId r:id="rId19"/>
  </p:handoutMasterIdLst>
  <p:sldIdLst>
    <p:sldId id="256" r:id="rId6"/>
    <p:sldId id="279" r:id="rId7"/>
    <p:sldId id="370" r:id="rId8"/>
    <p:sldId id="371" r:id="rId9"/>
    <p:sldId id="369" r:id="rId10"/>
    <p:sldId id="267" r:id="rId11"/>
    <p:sldId id="274" r:id="rId12"/>
    <p:sldId id="365" r:id="rId13"/>
    <p:sldId id="366" r:id="rId14"/>
    <p:sldId id="367" r:id="rId15"/>
    <p:sldId id="368" r:id="rId16"/>
    <p:sldId id="278" r:id="rId17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76" userDrawn="1">
          <p15:clr>
            <a:srgbClr val="A4A3A4"/>
          </p15:clr>
        </p15:guide>
        <p15:guide id="2" pos="4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B333"/>
    <a:srgbClr val="5B6770"/>
    <a:srgbClr val="1B365D"/>
    <a:srgbClr val="319B42"/>
    <a:srgbClr val="FEDD00"/>
    <a:srgbClr val="5B686D"/>
    <a:srgbClr val="00B3E2"/>
    <a:srgbClr val="3E4C54"/>
    <a:srgbClr val="354047"/>
    <a:srgbClr val="273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87" autoAdjust="0"/>
    <p:restoredTop sz="93687" autoAdjust="0"/>
  </p:normalViewPr>
  <p:slideViewPr>
    <p:cSldViewPr snapToObjects="1">
      <p:cViewPr varScale="1">
        <p:scale>
          <a:sx n="151" d="100"/>
          <a:sy n="151" d="100"/>
        </p:scale>
        <p:origin x="896" y="176"/>
      </p:cViewPr>
      <p:guideLst>
        <p:guide orient="horz" pos="1476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211C1-C227-554F-84E7-A17E86D4DE33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4B2CE-998A-DB4D-B582-EBC041C5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23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3F6C5-13C1-4127-96A2-A23FEA88C6E6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3725E-36AF-4E9E-9DDD-6D43E5C9A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95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48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77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92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2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19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20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78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69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01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55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Phtoto</a:t>
            </a:r>
            <a:r>
              <a:rPr lang="en-CA" dirty="0"/>
              <a:t> Credit: </a:t>
            </a:r>
            <a:r>
              <a:rPr lang="en-CA" b="0" i="0" dirty="0">
                <a:solidFill>
                  <a:srgbClr val="050505"/>
                </a:solidFill>
                <a:effectLst/>
                <a:latin typeface="Helvetica" pitchFamily="2" charset="0"/>
              </a:rPr>
              <a:t>Global Development Institute – Jorge Cham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39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93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0A7306C-AEF7-644D-AA80-0833A02DF6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9138716" cy="3098524"/>
          </a:xfrm>
          <a:custGeom>
            <a:avLst/>
            <a:gdLst>
              <a:gd name="connsiteX0" fmla="*/ 0 w 12184954"/>
              <a:gd name="connsiteY0" fmla="*/ 0 h 3733800"/>
              <a:gd name="connsiteX1" fmla="*/ 12184954 w 12184954"/>
              <a:gd name="connsiteY1" fmla="*/ 0 h 3733800"/>
              <a:gd name="connsiteX2" fmla="*/ 12184954 w 12184954"/>
              <a:gd name="connsiteY2" fmla="*/ 3733800 h 3733800"/>
              <a:gd name="connsiteX3" fmla="*/ 0 w 12184954"/>
              <a:gd name="connsiteY3" fmla="*/ 3733800 h 3733800"/>
              <a:gd name="connsiteX4" fmla="*/ 0 w 12184954"/>
              <a:gd name="connsiteY4" fmla="*/ 0 h 3733800"/>
              <a:gd name="connsiteX0" fmla="*/ 0 w 12184954"/>
              <a:gd name="connsiteY0" fmla="*/ 0 h 4131365"/>
              <a:gd name="connsiteX1" fmla="*/ 12184954 w 12184954"/>
              <a:gd name="connsiteY1" fmla="*/ 0 h 4131365"/>
              <a:gd name="connsiteX2" fmla="*/ 12175015 w 12184954"/>
              <a:gd name="connsiteY2" fmla="*/ 4131365 h 4131365"/>
              <a:gd name="connsiteX3" fmla="*/ 0 w 12184954"/>
              <a:gd name="connsiteY3" fmla="*/ 3733800 h 4131365"/>
              <a:gd name="connsiteX4" fmla="*/ 0 w 12184954"/>
              <a:gd name="connsiteY4" fmla="*/ 0 h 413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4954" h="4131365">
                <a:moveTo>
                  <a:pt x="0" y="0"/>
                </a:moveTo>
                <a:lnTo>
                  <a:pt x="12184954" y="0"/>
                </a:lnTo>
                <a:lnTo>
                  <a:pt x="12175015" y="4131365"/>
                </a:lnTo>
                <a:lnTo>
                  <a:pt x="0" y="37338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314E9AF4-DCE7-BE4D-8203-E632AB6CD99C}"/>
              </a:ext>
            </a:extLst>
          </p:cNvPr>
          <p:cNvSpPr/>
          <p:nvPr userDrawn="1"/>
        </p:nvSpPr>
        <p:spPr>
          <a:xfrm>
            <a:off x="-2642" y="2800350"/>
            <a:ext cx="2510873" cy="323023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7831" h="430697">
                <a:moveTo>
                  <a:pt x="1657" y="430697"/>
                </a:moveTo>
                <a:cubicBezTo>
                  <a:pt x="1105" y="300384"/>
                  <a:pt x="552" y="130313"/>
                  <a:pt x="0" y="0"/>
                </a:cubicBezTo>
                <a:lnTo>
                  <a:pt x="3347831" y="112644"/>
                </a:lnTo>
                <a:lnTo>
                  <a:pt x="1657" y="430697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F0B188-E2D0-D44F-8BE1-CAC360AEFB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4562889"/>
            <a:ext cx="1450734" cy="381001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DB35104-AD26-D347-B366-33121605C9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3314700"/>
            <a:ext cx="4075044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i="0" spc="75" baseline="0">
                <a:solidFill>
                  <a:srgbClr val="5B6770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UBC Sauder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674B8F5-FCEA-D642-A067-B485C384E8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3144" y="3943350"/>
            <a:ext cx="3429000" cy="742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5" b="1" i="0" spc="0">
                <a:solidFill>
                  <a:srgbClr val="65B333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Sample presentation deck</a:t>
            </a:r>
          </a:p>
        </p:txBody>
      </p:sp>
    </p:spTree>
    <p:extLst>
      <p:ext uri="{BB962C8B-B14F-4D97-AF65-F5344CB8AC3E}">
        <p14:creationId xmlns:p14="http://schemas.microsoft.com/office/powerpoint/2010/main" val="2373467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8">
            <a:extLst>
              <a:ext uri="{FF2B5EF4-FFF2-40B4-BE49-F238E27FC236}">
                <a16:creationId xmlns:a16="http://schemas.microsoft.com/office/drawing/2014/main" id="{4BE2D037-0233-F24F-81DF-3B45AC460CC9}"/>
              </a:ext>
            </a:extLst>
          </p:cNvPr>
          <p:cNvSpPr/>
          <p:nvPr userDrawn="1"/>
        </p:nvSpPr>
        <p:spPr>
          <a:xfrm flipH="1" flipV="1">
            <a:off x="228601" y="4888434"/>
            <a:ext cx="4362086" cy="259541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5233968"/>
              <a:gd name="connsiteY0" fmla="*/ 434596 h 434596"/>
              <a:gd name="connsiteX1" fmla="*/ 0 w 5233968"/>
              <a:gd name="connsiteY1" fmla="*/ 3899 h 434596"/>
              <a:gd name="connsiteX2" fmla="*/ 5233968 w 5233968"/>
              <a:gd name="connsiteY2" fmla="*/ 0 h 434596"/>
              <a:gd name="connsiteX3" fmla="*/ 1657 w 5233968"/>
              <a:gd name="connsiteY3" fmla="*/ 434596 h 434596"/>
              <a:gd name="connsiteX0" fmla="*/ 0 w 6058082"/>
              <a:gd name="connsiteY0" fmla="*/ 446249 h 446249"/>
              <a:gd name="connsiteX1" fmla="*/ 824114 w 6058082"/>
              <a:gd name="connsiteY1" fmla="*/ 3899 h 446249"/>
              <a:gd name="connsiteX2" fmla="*/ 6058082 w 6058082"/>
              <a:gd name="connsiteY2" fmla="*/ 0 h 446249"/>
              <a:gd name="connsiteX3" fmla="*/ 0 w 6058082"/>
              <a:gd name="connsiteY3" fmla="*/ 446249 h 446249"/>
              <a:gd name="connsiteX0" fmla="*/ 3 w 6058085"/>
              <a:gd name="connsiteY0" fmla="*/ 454005 h 454005"/>
              <a:gd name="connsiteX1" fmla="*/ 64032 w 6058085"/>
              <a:gd name="connsiteY1" fmla="*/ 0 h 454005"/>
              <a:gd name="connsiteX2" fmla="*/ 6058085 w 6058085"/>
              <a:gd name="connsiteY2" fmla="*/ 7756 h 454005"/>
              <a:gd name="connsiteX3" fmla="*/ 3 w 6058085"/>
              <a:gd name="connsiteY3" fmla="*/ 454005 h 454005"/>
              <a:gd name="connsiteX0" fmla="*/ 8 w 6058090"/>
              <a:gd name="connsiteY0" fmla="*/ 454005 h 454005"/>
              <a:gd name="connsiteX1" fmla="*/ 64037 w 6058090"/>
              <a:gd name="connsiteY1" fmla="*/ 0 h 454005"/>
              <a:gd name="connsiteX2" fmla="*/ 6058090 w 6058090"/>
              <a:gd name="connsiteY2" fmla="*/ 7756 h 454005"/>
              <a:gd name="connsiteX3" fmla="*/ 8 w 6058090"/>
              <a:gd name="connsiteY3" fmla="*/ 454005 h 454005"/>
              <a:gd name="connsiteX0" fmla="*/ 4 w 6087996"/>
              <a:gd name="connsiteY0" fmla="*/ 449877 h 449877"/>
              <a:gd name="connsiteX1" fmla="*/ 93943 w 6087996"/>
              <a:gd name="connsiteY1" fmla="*/ 0 h 449877"/>
              <a:gd name="connsiteX2" fmla="*/ 6087996 w 6087996"/>
              <a:gd name="connsiteY2" fmla="*/ 7756 h 449877"/>
              <a:gd name="connsiteX3" fmla="*/ 4 w 6087996"/>
              <a:gd name="connsiteY3" fmla="*/ 449877 h 449877"/>
              <a:gd name="connsiteX0" fmla="*/ 0 w 6087992"/>
              <a:gd name="connsiteY0" fmla="*/ 449877 h 449877"/>
              <a:gd name="connsiteX1" fmla="*/ 93939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  <a:gd name="connsiteX0" fmla="*/ 0 w 6087992"/>
              <a:gd name="connsiteY0" fmla="*/ 449877 h 449877"/>
              <a:gd name="connsiteX1" fmla="*/ 93939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  <a:gd name="connsiteX0" fmla="*/ 0 w 6087992"/>
              <a:gd name="connsiteY0" fmla="*/ 449877 h 449877"/>
              <a:gd name="connsiteX1" fmla="*/ 87292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7992" h="449877">
                <a:moveTo>
                  <a:pt x="0" y="449877"/>
                </a:moveTo>
                <a:cubicBezTo>
                  <a:pt x="26035" y="307181"/>
                  <a:pt x="66926" y="124486"/>
                  <a:pt x="87292" y="0"/>
                </a:cubicBezTo>
                <a:lnTo>
                  <a:pt x="6087992" y="7756"/>
                </a:lnTo>
                <a:cubicBezTo>
                  <a:pt x="4972601" y="113774"/>
                  <a:pt x="1115391" y="343859"/>
                  <a:pt x="0" y="449877"/>
                </a:cubicBez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EA0B6-A0C1-B547-9A7C-4FCA1D5BD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24935" y="1"/>
            <a:ext cx="4623368" cy="5156573"/>
          </a:xfrm>
          <a:custGeom>
            <a:avLst/>
            <a:gdLst>
              <a:gd name="connsiteX0" fmla="*/ 0 w 12184954"/>
              <a:gd name="connsiteY0" fmla="*/ 0 h 3733800"/>
              <a:gd name="connsiteX1" fmla="*/ 12184954 w 12184954"/>
              <a:gd name="connsiteY1" fmla="*/ 0 h 3733800"/>
              <a:gd name="connsiteX2" fmla="*/ 12184954 w 12184954"/>
              <a:gd name="connsiteY2" fmla="*/ 3733800 h 3733800"/>
              <a:gd name="connsiteX3" fmla="*/ 0 w 12184954"/>
              <a:gd name="connsiteY3" fmla="*/ 3733800 h 3733800"/>
              <a:gd name="connsiteX4" fmla="*/ 0 w 12184954"/>
              <a:gd name="connsiteY4" fmla="*/ 0 h 3733800"/>
              <a:gd name="connsiteX0" fmla="*/ 0 w 12184954"/>
              <a:gd name="connsiteY0" fmla="*/ 0 h 4131365"/>
              <a:gd name="connsiteX1" fmla="*/ 12184954 w 12184954"/>
              <a:gd name="connsiteY1" fmla="*/ 0 h 4131365"/>
              <a:gd name="connsiteX2" fmla="*/ 12175015 w 12184954"/>
              <a:gd name="connsiteY2" fmla="*/ 4131365 h 4131365"/>
              <a:gd name="connsiteX3" fmla="*/ 0 w 12184954"/>
              <a:gd name="connsiteY3" fmla="*/ 3733800 h 4131365"/>
              <a:gd name="connsiteX4" fmla="*/ 0 w 12184954"/>
              <a:gd name="connsiteY4" fmla="*/ 0 h 4131365"/>
              <a:gd name="connsiteX0" fmla="*/ 0 w 12217348"/>
              <a:gd name="connsiteY0" fmla="*/ 0 h 6408898"/>
              <a:gd name="connsiteX1" fmla="*/ 12184954 w 12217348"/>
              <a:gd name="connsiteY1" fmla="*/ 0 h 6408898"/>
              <a:gd name="connsiteX2" fmla="*/ 12217348 w 12217348"/>
              <a:gd name="connsiteY2" fmla="*/ 6408898 h 6408898"/>
              <a:gd name="connsiteX3" fmla="*/ 0 w 12217348"/>
              <a:gd name="connsiteY3" fmla="*/ 3733800 h 6408898"/>
              <a:gd name="connsiteX4" fmla="*/ 0 w 12217348"/>
              <a:gd name="connsiteY4" fmla="*/ 0 h 6408898"/>
              <a:gd name="connsiteX0" fmla="*/ 0 w 12217348"/>
              <a:gd name="connsiteY0" fmla="*/ 0 h 6866466"/>
              <a:gd name="connsiteX1" fmla="*/ 12184954 w 12217348"/>
              <a:gd name="connsiteY1" fmla="*/ 0 h 6866466"/>
              <a:gd name="connsiteX2" fmla="*/ 12217348 w 12217348"/>
              <a:gd name="connsiteY2" fmla="*/ 6408898 h 6866466"/>
              <a:gd name="connsiteX3" fmla="*/ 0 w 12217348"/>
              <a:gd name="connsiteY3" fmla="*/ 6866466 h 6866466"/>
              <a:gd name="connsiteX4" fmla="*/ 0 w 12217348"/>
              <a:gd name="connsiteY4" fmla="*/ 0 h 6866466"/>
              <a:gd name="connsiteX0" fmla="*/ 0 w 12188773"/>
              <a:gd name="connsiteY0" fmla="*/ 0 h 6866466"/>
              <a:gd name="connsiteX1" fmla="*/ 12184954 w 12188773"/>
              <a:gd name="connsiteY1" fmla="*/ 0 h 6866466"/>
              <a:gd name="connsiteX2" fmla="*/ 12188773 w 12188773"/>
              <a:gd name="connsiteY2" fmla="*/ 6421598 h 6866466"/>
              <a:gd name="connsiteX3" fmla="*/ 0 w 12188773"/>
              <a:gd name="connsiteY3" fmla="*/ 6866466 h 6866466"/>
              <a:gd name="connsiteX4" fmla="*/ 0 w 12188773"/>
              <a:gd name="connsiteY4" fmla="*/ 0 h 6866466"/>
              <a:gd name="connsiteX0" fmla="*/ 0 w 12197737"/>
              <a:gd name="connsiteY0" fmla="*/ 0 h 6866466"/>
              <a:gd name="connsiteX1" fmla="*/ 12184954 w 12197737"/>
              <a:gd name="connsiteY1" fmla="*/ 0 h 6866466"/>
              <a:gd name="connsiteX2" fmla="*/ 12197737 w 12197737"/>
              <a:gd name="connsiteY2" fmla="*/ 6860868 h 6866466"/>
              <a:gd name="connsiteX3" fmla="*/ 0 w 12197737"/>
              <a:gd name="connsiteY3" fmla="*/ 6866466 h 6866466"/>
              <a:gd name="connsiteX4" fmla="*/ 0 w 12197737"/>
              <a:gd name="connsiteY4" fmla="*/ 0 h 6866466"/>
              <a:gd name="connsiteX0" fmla="*/ 8355105 w 12197737"/>
              <a:gd name="connsiteY0" fmla="*/ 8965 h 6866466"/>
              <a:gd name="connsiteX1" fmla="*/ 12184954 w 12197737"/>
              <a:gd name="connsiteY1" fmla="*/ 0 h 6866466"/>
              <a:gd name="connsiteX2" fmla="*/ 12197737 w 12197737"/>
              <a:gd name="connsiteY2" fmla="*/ 6860868 h 6866466"/>
              <a:gd name="connsiteX3" fmla="*/ 0 w 12197737"/>
              <a:gd name="connsiteY3" fmla="*/ 6866466 h 6866466"/>
              <a:gd name="connsiteX4" fmla="*/ 8355105 w 12197737"/>
              <a:gd name="connsiteY4" fmla="*/ 8965 h 6866466"/>
              <a:gd name="connsiteX0" fmla="*/ 1963270 w 5805902"/>
              <a:gd name="connsiteY0" fmla="*/ 8965 h 6875430"/>
              <a:gd name="connsiteX1" fmla="*/ 5793119 w 5805902"/>
              <a:gd name="connsiteY1" fmla="*/ 0 h 6875430"/>
              <a:gd name="connsiteX2" fmla="*/ 5805902 w 5805902"/>
              <a:gd name="connsiteY2" fmla="*/ 6860868 h 6875430"/>
              <a:gd name="connsiteX3" fmla="*/ 0 w 5805902"/>
              <a:gd name="connsiteY3" fmla="*/ 6875430 h 6875430"/>
              <a:gd name="connsiteX4" fmla="*/ 1963270 w 5805902"/>
              <a:gd name="connsiteY4" fmla="*/ 8965 h 6875430"/>
              <a:gd name="connsiteX0" fmla="*/ 1281952 w 5805902"/>
              <a:gd name="connsiteY0" fmla="*/ 8965 h 6875430"/>
              <a:gd name="connsiteX1" fmla="*/ 5793119 w 5805902"/>
              <a:gd name="connsiteY1" fmla="*/ 0 h 6875430"/>
              <a:gd name="connsiteX2" fmla="*/ 5805902 w 5805902"/>
              <a:gd name="connsiteY2" fmla="*/ 6860868 h 6875430"/>
              <a:gd name="connsiteX3" fmla="*/ 0 w 5805902"/>
              <a:gd name="connsiteY3" fmla="*/ 6875430 h 6875430"/>
              <a:gd name="connsiteX4" fmla="*/ 1281952 w 5805902"/>
              <a:gd name="connsiteY4" fmla="*/ 8965 h 6875430"/>
              <a:gd name="connsiteX0" fmla="*/ 1640540 w 6164490"/>
              <a:gd name="connsiteY0" fmla="*/ 8965 h 6875430"/>
              <a:gd name="connsiteX1" fmla="*/ 6151707 w 6164490"/>
              <a:gd name="connsiteY1" fmla="*/ 0 h 6875430"/>
              <a:gd name="connsiteX2" fmla="*/ 6164490 w 6164490"/>
              <a:gd name="connsiteY2" fmla="*/ 6860868 h 6875430"/>
              <a:gd name="connsiteX3" fmla="*/ 0 w 6164490"/>
              <a:gd name="connsiteY3" fmla="*/ 6875430 h 6875430"/>
              <a:gd name="connsiteX4" fmla="*/ 1640540 w 6164490"/>
              <a:gd name="connsiteY4" fmla="*/ 8965 h 687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490" h="6875430">
                <a:moveTo>
                  <a:pt x="1640540" y="8965"/>
                </a:moveTo>
                <a:lnTo>
                  <a:pt x="6151707" y="0"/>
                </a:lnTo>
                <a:lnTo>
                  <a:pt x="6164490" y="6860868"/>
                </a:lnTo>
                <a:lnTo>
                  <a:pt x="0" y="6875430"/>
                </a:lnTo>
                <a:lnTo>
                  <a:pt x="1640540" y="8965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1A43737C-FC2A-A541-BED0-EAA8BD7FD7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Profile Pictures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1A5CFD9-BAAA-AB4F-AEDA-1834505549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085850"/>
            <a:ext cx="4362086" cy="33718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900"/>
              </a:spcAft>
              <a:buNone/>
              <a:defRPr sz="18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Lorem ipsum dolor sit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amet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consectetur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adipiscing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elit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Praesent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tempus at dolor vel gravida.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Quisque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enim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sed libero lacinia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lectus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magna, lacinia a pharetra dictum,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dapibus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erat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Ut non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finibus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est.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egestas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ultricies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quam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in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imperdiet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Proin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mattis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lacus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accumsan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nunc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viverra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fringilla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Ut non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finibus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est.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egestas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ultricies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quam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in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imperdiet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4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8">
            <a:extLst>
              <a:ext uri="{FF2B5EF4-FFF2-40B4-BE49-F238E27FC236}">
                <a16:creationId xmlns:a16="http://schemas.microsoft.com/office/drawing/2014/main" id="{333A19D2-318A-4044-B084-6FFAAABBE75E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AE869CC1-71DF-5342-A660-B1EB0E9BBB18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0E2542DD-0BC2-F34B-9413-42166EC2468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42900" y="1028700"/>
            <a:ext cx="8229600" cy="28622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9E798C89-56B6-764D-9D4D-B73207C21A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6743700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This is a table with a few columns</a:t>
            </a:r>
          </a:p>
        </p:txBody>
      </p:sp>
    </p:spTree>
    <p:extLst>
      <p:ext uri="{BB962C8B-B14F-4D97-AF65-F5344CB8AC3E}">
        <p14:creationId xmlns:p14="http://schemas.microsoft.com/office/powerpoint/2010/main" val="3202258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8">
            <a:extLst>
              <a:ext uri="{FF2B5EF4-FFF2-40B4-BE49-F238E27FC236}">
                <a16:creationId xmlns:a16="http://schemas.microsoft.com/office/drawing/2014/main" id="{019DB69F-EC54-784E-B59A-8DFD0E6072FB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Triangle 8">
            <a:extLst>
              <a:ext uri="{FF2B5EF4-FFF2-40B4-BE49-F238E27FC236}">
                <a16:creationId xmlns:a16="http://schemas.microsoft.com/office/drawing/2014/main" id="{07315B7F-A857-3E49-A82B-4136D28686C1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EBCE28A-E229-CF42-8958-9D3BD5033F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6743700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These are buckets of information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6C6C6A53-4EDE-B644-BDF2-A9011AB1A8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917424"/>
            <a:ext cx="8058150" cy="6575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900"/>
              </a:spcAft>
              <a:buNone/>
              <a:defRPr sz="18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Lorem ipsum dolor sit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amet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consectetur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adipiscing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elit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Praesent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tempus at dolor vel gravida.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Quisque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97C58EB1-B398-6E4F-B82F-056C8290A2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1" y="1830475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One line caption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69BB00EB-D1EA-A147-ABBE-5EDCBB0202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57401" y="1835293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Two line caption two line caption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C8AB39E8-D66F-9A46-83F1-B769C52D57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71901" y="1830474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One line caption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B5EC382C-D3E9-9C4C-9445-1282EA34DAC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61030" y="1835293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Two line caption two line caption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C0C9656D-1769-7141-A3FB-26082BEC9B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5530" y="1830474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One line caption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00C4DBEB-3F86-1645-BCBB-04C162F542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901" y="3097388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One line caption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2C81E13F-3F69-DF43-8558-799E5A4951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57401" y="3102207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Two line caption two line caption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6469517F-23E0-0F46-BA92-71022B578E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71901" y="3097387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One line caption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B7AC6249-2F2F-0B4A-9B46-C566FAE123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1030" y="3102207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Two line caption two line caption</a:t>
            </a: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67FEEB1A-615E-7445-B149-77EFD4DF1F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75530" y="3097387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One line caption</a:t>
            </a:r>
          </a:p>
        </p:txBody>
      </p:sp>
    </p:spTree>
    <p:extLst>
      <p:ext uri="{BB962C8B-B14F-4D97-AF65-F5344CB8AC3E}">
        <p14:creationId xmlns:p14="http://schemas.microsoft.com/office/powerpoint/2010/main" val="538418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23452D92-684F-0342-A573-B4D87BA349A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5370" y="1997396"/>
            <a:ext cx="2000250" cy="177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019DB69F-EC54-784E-B59A-8DFD0E6072FB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Triangle 8">
            <a:extLst>
              <a:ext uri="{FF2B5EF4-FFF2-40B4-BE49-F238E27FC236}">
                <a16:creationId xmlns:a16="http://schemas.microsoft.com/office/drawing/2014/main" id="{07315B7F-A857-3E49-A82B-4136D28686C1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EBCE28A-E229-CF42-8958-9D3BD5033F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6743700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These are pie charts</a:t>
            </a:r>
          </a:p>
        </p:txBody>
      </p:sp>
      <p:sp>
        <p:nvSpPr>
          <p:cNvPr id="16" name="Chart Placeholder 3">
            <a:extLst>
              <a:ext uri="{FF2B5EF4-FFF2-40B4-BE49-F238E27FC236}">
                <a16:creationId xmlns:a16="http://schemas.microsoft.com/office/drawing/2014/main" id="{1EC5D27D-A4F1-2B46-AF54-944CC6B1BB7C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2998015" y="1640570"/>
            <a:ext cx="2545535" cy="24853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Chart Placeholder 3">
            <a:extLst>
              <a:ext uri="{FF2B5EF4-FFF2-40B4-BE49-F238E27FC236}">
                <a16:creationId xmlns:a16="http://schemas.microsoft.com/office/drawing/2014/main" id="{3A2B00EF-9995-B348-933A-1ADCA4385F4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40313" y="2024062"/>
            <a:ext cx="2000250" cy="177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6C6C6A53-4EDE-B644-BDF2-A9011AB1A8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917424"/>
            <a:ext cx="8058150" cy="6575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900"/>
              </a:spcAft>
              <a:buNone/>
              <a:defRPr sz="18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Lorem ipsum dolor sit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amet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consectetur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adipiscing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elit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Praesent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tempus at dolor vel gravida.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Quisque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9D2234ED-067A-1946-BC58-EA22B6C468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5370" y="3969166"/>
            <a:ext cx="2000250" cy="202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 spc="0" baseline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Title Text Information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F8D39027-1961-2548-9104-3939FDEA5B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98015" y="4369216"/>
            <a:ext cx="2545535" cy="202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 spc="0" baseline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Title Text Information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B8DF43A7-372D-B04E-8423-7E63DCDC17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40313" y="4026316"/>
            <a:ext cx="2000250" cy="202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 spc="0" baseline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Title Text Information</a:t>
            </a:r>
          </a:p>
        </p:txBody>
      </p:sp>
    </p:spTree>
    <p:extLst>
      <p:ext uri="{BB962C8B-B14F-4D97-AF65-F5344CB8AC3E}">
        <p14:creationId xmlns:p14="http://schemas.microsoft.com/office/powerpoint/2010/main" val="2375802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8">
            <a:extLst>
              <a:ext uri="{FF2B5EF4-FFF2-40B4-BE49-F238E27FC236}">
                <a16:creationId xmlns:a16="http://schemas.microsoft.com/office/drawing/2014/main" id="{4BE2D037-0233-F24F-81DF-3B45AC460CC9}"/>
              </a:ext>
            </a:extLst>
          </p:cNvPr>
          <p:cNvSpPr/>
          <p:nvPr userDrawn="1"/>
        </p:nvSpPr>
        <p:spPr>
          <a:xfrm flipH="1" flipV="1">
            <a:off x="228601" y="4888434"/>
            <a:ext cx="4362086" cy="259541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5233968"/>
              <a:gd name="connsiteY0" fmla="*/ 434596 h 434596"/>
              <a:gd name="connsiteX1" fmla="*/ 0 w 5233968"/>
              <a:gd name="connsiteY1" fmla="*/ 3899 h 434596"/>
              <a:gd name="connsiteX2" fmla="*/ 5233968 w 5233968"/>
              <a:gd name="connsiteY2" fmla="*/ 0 h 434596"/>
              <a:gd name="connsiteX3" fmla="*/ 1657 w 5233968"/>
              <a:gd name="connsiteY3" fmla="*/ 434596 h 434596"/>
              <a:gd name="connsiteX0" fmla="*/ 0 w 6058082"/>
              <a:gd name="connsiteY0" fmla="*/ 446249 h 446249"/>
              <a:gd name="connsiteX1" fmla="*/ 824114 w 6058082"/>
              <a:gd name="connsiteY1" fmla="*/ 3899 h 446249"/>
              <a:gd name="connsiteX2" fmla="*/ 6058082 w 6058082"/>
              <a:gd name="connsiteY2" fmla="*/ 0 h 446249"/>
              <a:gd name="connsiteX3" fmla="*/ 0 w 6058082"/>
              <a:gd name="connsiteY3" fmla="*/ 446249 h 446249"/>
              <a:gd name="connsiteX0" fmla="*/ 3 w 6058085"/>
              <a:gd name="connsiteY0" fmla="*/ 454005 h 454005"/>
              <a:gd name="connsiteX1" fmla="*/ 64032 w 6058085"/>
              <a:gd name="connsiteY1" fmla="*/ 0 h 454005"/>
              <a:gd name="connsiteX2" fmla="*/ 6058085 w 6058085"/>
              <a:gd name="connsiteY2" fmla="*/ 7756 h 454005"/>
              <a:gd name="connsiteX3" fmla="*/ 3 w 6058085"/>
              <a:gd name="connsiteY3" fmla="*/ 454005 h 454005"/>
              <a:gd name="connsiteX0" fmla="*/ 8 w 6058090"/>
              <a:gd name="connsiteY0" fmla="*/ 454005 h 454005"/>
              <a:gd name="connsiteX1" fmla="*/ 64037 w 6058090"/>
              <a:gd name="connsiteY1" fmla="*/ 0 h 454005"/>
              <a:gd name="connsiteX2" fmla="*/ 6058090 w 6058090"/>
              <a:gd name="connsiteY2" fmla="*/ 7756 h 454005"/>
              <a:gd name="connsiteX3" fmla="*/ 8 w 6058090"/>
              <a:gd name="connsiteY3" fmla="*/ 454005 h 454005"/>
              <a:gd name="connsiteX0" fmla="*/ 4 w 6087996"/>
              <a:gd name="connsiteY0" fmla="*/ 449877 h 449877"/>
              <a:gd name="connsiteX1" fmla="*/ 93943 w 6087996"/>
              <a:gd name="connsiteY1" fmla="*/ 0 h 449877"/>
              <a:gd name="connsiteX2" fmla="*/ 6087996 w 6087996"/>
              <a:gd name="connsiteY2" fmla="*/ 7756 h 449877"/>
              <a:gd name="connsiteX3" fmla="*/ 4 w 6087996"/>
              <a:gd name="connsiteY3" fmla="*/ 449877 h 449877"/>
              <a:gd name="connsiteX0" fmla="*/ 0 w 6087992"/>
              <a:gd name="connsiteY0" fmla="*/ 449877 h 449877"/>
              <a:gd name="connsiteX1" fmla="*/ 93939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  <a:gd name="connsiteX0" fmla="*/ 0 w 6087992"/>
              <a:gd name="connsiteY0" fmla="*/ 449877 h 449877"/>
              <a:gd name="connsiteX1" fmla="*/ 93939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  <a:gd name="connsiteX0" fmla="*/ 0 w 6087992"/>
              <a:gd name="connsiteY0" fmla="*/ 449877 h 449877"/>
              <a:gd name="connsiteX1" fmla="*/ 87292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7992" h="449877">
                <a:moveTo>
                  <a:pt x="0" y="449877"/>
                </a:moveTo>
                <a:cubicBezTo>
                  <a:pt x="26035" y="307181"/>
                  <a:pt x="66926" y="124486"/>
                  <a:pt x="87292" y="0"/>
                </a:cubicBezTo>
                <a:lnTo>
                  <a:pt x="6087992" y="7756"/>
                </a:lnTo>
                <a:cubicBezTo>
                  <a:pt x="4972601" y="113774"/>
                  <a:pt x="1115391" y="343859"/>
                  <a:pt x="0" y="449877"/>
                </a:cubicBez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EA0B6-A0C1-B547-9A7C-4FCA1D5BD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24935" y="1"/>
            <a:ext cx="4623368" cy="5156573"/>
          </a:xfrm>
          <a:custGeom>
            <a:avLst/>
            <a:gdLst>
              <a:gd name="connsiteX0" fmla="*/ 0 w 12184954"/>
              <a:gd name="connsiteY0" fmla="*/ 0 h 3733800"/>
              <a:gd name="connsiteX1" fmla="*/ 12184954 w 12184954"/>
              <a:gd name="connsiteY1" fmla="*/ 0 h 3733800"/>
              <a:gd name="connsiteX2" fmla="*/ 12184954 w 12184954"/>
              <a:gd name="connsiteY2" fmla="*/ 3733800 h 3733800"/>
              <a:gd name="connsiteX3" fmla="*/ 0 w 12184954"/>
              <a:gd name="connsiteY3" fmla="*/ 3733800 h 3733800"/>
              <a:gd name="connsiteX4" fmla="*/ 0 w 12184954"/>
              <a:gd name="connsiteY4" fmla="*/ 0 h 3733800"/>
              <a:gd name="connsiteX0" fmla="*/ 0 w 12184954"/>
              <a:gd name="connsiteY0" fmla="*/ 0 h 4131365"/>
              <a:gd name="connsiteX1" fmla="*/ 12184954 w 12184954"/>
              <a:gd name="connsiteY1" fmla="*/ 0 h 4131365"/>
              <a:gd name="connsiteX2" fmla="*/ 12175015 w 12184954"/>
              <a:gd name="connsiteY2" fmla="*/ 4131365 h 4131365"/>
              <a:gd name="connsiteX3" fmla="*/ 0 w 12184954"/>
              <a:gd name="connsiteY3" fmla="*/ 3733800 h 4131365"/>
              <a:gd name="connsiteX4" fmla="*/ 0 w 12184954"/>
              <a:gd name="connsiteY4" fmla="*/ 0 h 4131365"/>
              <a:gd name="connsiteX0" fmla="*/ 0 w 12217348"/>
              <a:gd name="connsiteY0" fmla="*/ 0 h 6408898"/>
              <a:gd name="connsiteX1" fmla="*/ 12184954 w 12217348"/>
              <a:gd name="connsiteY1" fmla="*/ 0 h 6408898"/>
              <a:gd name="connsiteX2" fmla="*/ 12217348 w 12217348"/>
              <a:gd name="connsiteY2" fmla="*/ 6408898 h 6408898"/>
              <a:gd name="connsiteX3" fmla="*/ 0 w 12217348"/>
              <a:gd name="connsiteY3" fmla="*/ 3733800 h 6408898"/>
              <a:gd name="connsiteX4" fmla="*/ 0 w 12217348"/>
              <a:gd name="connsiteY4" fmla="*/ 0 h 6408898"/>
              <a:gd name="connsiteX0" fmla="*/ 0 w 12217348"/>
              <a:gd name="connsiteY0" fmla="*/ 0 h 6866466"/>
              <a:gd name="connsiteX1" fmla="*/ 12184954 w 12217348"/>
              <a:gd name="connsiteY1" fmla="*/ 0 h 6866466"/>
              <a:gd name="connsiteX2" fmla="*/ 12217348 w 12217348"/>
              <a:gd name="connsiteY2" fmla="*/ 6408898 h 6866466"/>
              <a:gd name="connsiteX3" fmla="*/ 0 w 12217348"/>
              <a:gd name="connsiteY3" fmla="*/ 6866466 h 6866466"/>
              <a:gd name="connsiteX4" fmla="*/ 0 w 12217348"/>
              <a:gd name="connsiteY4" fmla="*/ 0 h 6866466"/>
              <a:gd name="connsiteX0" fmla="*/ 0 w 12188773"/>
              <a:gd name="connsiteY0" fmla="*/ 0 h 6866466"/>
              <a:gd name="connsiteX1" fmla="*/ 12184954 w 12188773"/>
              <a:gd name="connsiteY1" fmla="*/ 0 h 6866466"/>
              <a:gd name="connsiteX2" fmla="*/ 12188773 w 12188773"/>
              <a:gd name="connsiteY2" fmla="*/ 6421598 h 6866466"/>
              <a:gd name="connsiteX3" fmla="*/ 0 w 12188773"/>
              <a:gd name="connsiteY3" fmla="*/ 6866466 h 6866466"/>
              <a:gd name="connsiteX4" fmla="*/ 0 w 12188773"/>
              <a:gd name="connsiteY4" fmla="*/ 0 h 6866466"/>
              <a:gd name="connsiteX0" fmla="*/ 0 w 12197737"/>
              <a:gd name="connsiteY0" fmla="*/ 0 h 6866466"/>
              <a:gd name="connsiteX1" fmla="*/ 12184954 w 12197737"/>
              <a:gd name="connsiteY1" fmla="*/ 0 h 6866466"/>
              <a:gd name="connsiteX2" fmla="*/ 12197737 w 12197737"/>
              <a:gd name="connsiteY2" fmla="*/ 6860868 h 6866466"/>
              <a:gd name="connsiteX3" fmla="*/ 0 w 12197737"/>
              <a:gd name="connsiteY3" fmla="*/ 6866466 h 6866466"/>
              <a:gd name="connsiteX4" fmla="*/ 0 w 12197737"/>
              <a:gd name="connsiteY4" fmla="*/ 0 h 6866466"/>
              <a:gd name="connsiteX0" fmla="*/ 8355105 w 12197737"/>
              <a:gd name="connsiteY0" fmla="*/ 8965 h 6866466"/>
              <a:gd name="connsiteX1" fmla="*/ 12184954 w 12197737"/>
              <a:gd name="connsiteY1" fmla="*/ 0 h 6866466"/>
              <a:gd name="connsiteX2" fmla="*/ 12197737 w 12197737"/>
              <a:gd name="connsiteY2" fmla="*/ 6860868 h 6866466"/>
              <a:gd name="connsiteX3" fmla="*/ 0 w 12197737"/>
              <a:gd name="connsiteY3" fmla="*/ 6866466 h 6866466"/>
              <a:gd name="connsiteX4" fmla="*/ 8355105 w 12197737"/>
              <a:gd name="connsiteY4" fmla="*/ 8965 h 6866466"/>
              <a:gd name="connsiteX0" fmla="*/ 1963270 w 5805902"/>
              <a:gd name="connsiteY0" fmla="*/ 8965 h 6875430"/>
              <a:gd name="connsiteX1" fmla="*/ 5793119 w 5805902"/>
              <a:gd name="connsiteY1" fmla="*/ 0 h 6875430"/>
              <a:gd name="connsiteX2" fmla="*/ 5805902 w 5805902"/>
              <a:gd name="connsiteY2" fmla="*/ 6860868 h 6875430"/>
              <a:gd name="connsiteX3" fmla="*/ 0 w 5805902"/>
              <a:gd name="connsiteY3" fmla="*/ 6875430 h 6875430"/>
              <a:gd name="connsiteX4" fmla="*/ 1963270 w 5805902"/>
              <a:gd name="connsiteY4" fmla="*/ 8965 h 6875430"/>
              <a:gd name="connsiteX0" fmla="*/ 1281952 w 5805902"/>
              <a:gd name="connsiteY0" fmla="*/ 8965 h 6875430"/>
              <a:gd name="connsiteX1" fmla="*/ 5793119 w 5805902"/>
              <a:gd name="connsiteY1" fmla="*/ 0 h 6875430"/>
              <a:gd name="connsiteX2" fmla="*/ 5805902 w 5805902"/>
              <a:gd name="connsiteY2" fmla="*/ 6860868 h 6875430"/>
              <a:gd name="connsiteX3" fmla="*/ 0 w 5805902"/>
              <a:gd name="connsiteY3" fmla="*/ 6875430 h 6875430"/>
              <a:gd name="connsiteX4" fmla="*/ 1281952 w 5805902"/>
              <a:gd name="connsiteY4" fmla="*/ 8965 h 6875430"/>
              <a:gd name="connsiteX0" fmla="*/ 1640540 w 6164490"/>
              <a:gd name="connsiteY0" fmla="*/ 8965 h 6875430"/>
              <a:gd name="connsiteX1" fmla="*/ 6151707 w 6164490"/>
              <a:gd name="connsiteY1" fmla="*/ 0 h 6875430"/>
              <a:gd name="connsiteX2" fmla="*/ 6164490 w 6164490"/>
              <a:gd name="connsiteY2" fmla="*/ 6860868 h 6875430"/>
              <a:gd name="connsiteX3" fmla="*/ 0 w 6164490"/>
              <a:gd name="connsiteY3" fmla="*/ 6875430 h 6875430"/>
              <a:gd name="connsiteX4" fmla="*/ 1640540 w 6164490"/>
              <a:gd name="connsiteY4" fmla="*/ 8965 h 687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490" h="6875430">
                <a:moveTo>
                  <a:pt x="1640540" y="8965"/>
                </a:moveTo>
                <a:lnTo>
                  <a:pt x="6151707" y="0"/>
                </a:lnTo>
                <a:lnTo>
                  <a:pt x="6164490" y="6860868"/>
                </a:lnTo>
                <a:lnTo>
                  <a:pt x="0" y="6875430"/>
                </a:lnTo>
                <a:lnTo>
                  <a:pt x="1640540" y="8965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1A43737C-FC2A-A541-BED0-EAA8BD7FD7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Pie charts with image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2E92754D-4634-A84A-80B3-5D0C46AB38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085850"/>
            <a:ext cx="4743450" cy="10287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900"/>
              </a:spcAft>
              <a:buNone/>
              <a:defRPr sz="18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Lorem ipsum dolor sit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amet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consectetur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adipiscing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elit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Praesent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tempus at dolor vel gravida.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Quisque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enim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.</a:t>
            </a:r>
          </a:p>
        </p:txBody>
      </p:sp>
      <p:sp>
        <p:nvSpPr>
          <p:cNvPr id="8" name="Chart Placeholder 3">
            <a:extLst>
              <a:ext uri="{FF2B5EF4-FFF2-40B4-BE49-F238E27FC236}">
                <a16:creationId xmlns:a16="http://schemas.microsoft.com/office/drawing/2014/main" id="{6C97E7BD-224D-6A40-A411-A741300EB35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42900" y="2420231"/>
            <a:ext cx="2000250" cy="177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AC45D57A-8DD6-2E4B-8374-0A50FAE588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4392002"/>
            <a:ext cx="2000250" cy="202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 spc="0" baseline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Title Text Information</a:t>
            </a:r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63F19FAB-BE8C-2B48-A159-4DEE70A3DAF8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2556147" y="2431057"/>
            <a:ext cx="2000250" cy="177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0C95F1F6-5169-B342-AF6F-83D77BFBB5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56147" y="4402828"/>
            <a:ext cx="2000250" cy="202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 spc="0" baseline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Title Text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20309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45914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92164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1906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7644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5621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56B9DDC-0AE3-CF4B-ACE4-FFD4D38E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0574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 spc="75" baseline="0">
                <a:solidFill>
                  <a:srgbClr val="5B6770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This is a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5CED2DBA-943E-734B-970E-07C63A8721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2535051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Triangle 8">
            <a:extLst>
              <a:ext uri="{FF2B5EF4-FFF2-40B4-BE49-F238E27FC236}">
                <a16:creationId xmlns:a16="http://schemas.microsoft.com/office/drawing/2014/main" id="{CCBC1051-72CD-DC41-B23C-F9CE792E0C92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Triangle 8">
            <a:extLst>
              <a:ext uri="{FF2B5EF4-FFF2-40B4-BE49-F238E27FC236}">
                <a16:creationId xmlns:a16="http://schemas.microsoft.com/office/drawing/2014/main" id="{8D473DF4-9D68-1647-9290-0F69E7B0753C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49A4A23-7CCA-6744-8A08-72567870B0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58250" y="4873467"/>
            <a:ext cx="228600" cy="178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 i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79371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862289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668861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73591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922155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48138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1941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0A7306C-AEF7-644D-AA80-0833A02DF6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9138716" cy="3098524"/>
          </a:xfrm>
          <a:custGeom>
            <a:avLst/>
            <a:gdLst>
              <a:gd name="connsiteX0" fmla="*/ 0 w 12184954"/>
              <a:gd name="connsiteY0" fmla="*/ 0 h 3733800"/>
              <a:gd name="connsiteX1" fmla="*/ 12184954 w 12184954"/>
              <a:gd name="connsiteY1" fmla="*/ 0 h 3733800"/>
              <a:gd name="connsiteX2" fmla="*/ 12184954 w 12184954"/>
              <a:gd name="connsiteY2" fmla="*/ 3733800 h 3733800"/>
              <a:gd name="connsiteX3" fmla="*/ 0 w 12184954"/>
              <a:gd name="connsiteY3" fmla="*/ 3733800 h 3733800"/>
              <a:gd name="connsiteX4" fmla="*/ 0 w 12184954"/>
              <a:gd name="connsiteY4" fmla="*/ 0 h 3733800"/>
              <a:gd name="connsiteX0" fmla="*/ 0 w 12184954"/>
              <a:gd name="connsiteY0" fmla="*/ 0 h 4131365"/>
              <a:gd name="connsiteX1" fmla="*/ 12184954 w 12184954"/>
              <a:gd name="connsiteY1" fmla="*/ 0 h 4131365"/>
              <a:gd name="connsiteX2" fmla="*/ 12175015 w 12184954"/>
              <a:gd name="connsiteY2" fmla="*/ 4131365 h 4131365"/>
              <a:gd name="connsiteX3" fmla="*/ 0 w 12184954"/>
              <a:gd name="connsiteY3" fmla="*/ 3733800 h 4131365"/>
              <a:gd name="connsiteX4" fmla="*/ 0 w 12184954"/>
              <a:gd name="connsiteY4" fmla="*/ 0 h 413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4954" h="4131365">
                <a:moveTo>
                  <a:pt x="0" y="0"/>
                </a:moveTo>
                <a:lnTo>
                  <a:pt x="12184954" y="0"/>
                </a:lnTo>
                <a:lnTo>
                  <a:pt x="12175015" y="4131365"/>
                </a:lnTo>
                <a:lnTo>
                  <a:pt x="0" y="37338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314E9AF4-DCE7-BE4D-8203-E632AB6CD99C}"/>
              </a:ext>
            </a:extLst>
          </p:cNvPr>
          <p:cNvSpPr/>
          <p:nvPr userDrawn="1"/>
        </p:nvSpPr>
        <p:spPr>
          <a:xfrm>
            <a:off x="-2642" y="2800350"/>
            <a:ext cx="2510873" cy="323023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7831" h="430697">
                <a:moveTo>
                  <a:pt x="1657" y="430697"/>
                </a:moveTo>
                <a:cubicBezTo>
                  <a:pt x="1105" y="300384"/>
                  <a:pt x="552" y="130313"/>
                  <a:pt x="0" y="0"/>
                </a:cubicBezTo>
                <a:lnTo>
                  <a:pt x="3347831" y="112644"/>
                </a:lnTo>
                <a:lnTo>
                  <a:pt x="1657" y="430697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F0B188-E2D0-D44F-8BE1-CAC360AEFB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4562889"/>
            <a:ext cx="1450734" cy="381001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DB35104-AD26-D347-B366-33121605C9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3314700"/>
            <a:ext cx="4075044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i="0" spc="75" baseline="0">
                <a:solidFill>
                  <a:srgbClr val="5B6770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UBC Sauder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674B8F5-FCEA-D642-A067-B485C384E8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3144" y="3943350"/>
            <a:ext cx="3429000" cy="742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5" b="1" i="0" spc="0">
                <a:solidFill>
                  <a:srgbClr val="65B333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Sample presentation deck</a:t>
            </a:r>
          </a:p>
        </p:txBody>
      </p:sp>
    </p:spTree>
    <p:extLst>
      <p:ext uri="{BB962C8B-B14F-4D97-AF65-F5344CB8AC3E}">
        <p14:creationId xmlns:p14="http://schemas.microsoft.com/office/powerpoint/2010/main" val="2486731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8">
            <a:extLst>
              <a:ext uri="{FF2B5EF4-FFF2-40B4-BE49-F238E27FC236}">
                <a16:creationId xmlns:a16="http://schemas.microsoft.com/office/drawing/2014/main" id="{333A19D2-318A-4044-B084-6FFAAABBE75E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AE869CC1-71DF-5342-A660-B1EB0E9BBB18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2174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8">
            <a:extLst>
              <a:ext uri="{FF2B5EF4-FFF2-40B4-BE49-F238E27FC236}">
                <a16:creationId xmlns:a16="http://schemas.microsoft.com/office/drawing/2014/main" id="{4BE2D037-0233-F24F-81DF-3B45AC460CC9}"/>
              </a:ext>
            </a:extLst>
          </p:cNvPr>
          <p:cNvSpPr/>
          <p:nvPr userDrawn="1"/>
        </p:nvSpPr>
        <p:spPr>
          <a:xfrm flipH="1" flipV="1">
            <a:off x="228601" y="4888434"/>
            <a:ext cx="4362086" cy="259541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5233968"/>
              <a:gd name="connsiteY0" fmla="*/ 434596 h 434596"/>
              <a:gd name="connsiteX1" fmla="*/ 0 w 5233968"/>
              <a:gd name="connsiteY1" fmla="*/ 3899 h 434596"/>
              <a:gd name="connsiteX2" fmla="*/ 5233968 w 5233968"/>
              <a:gd name="connsiteY2" fmla="*/ 0 h 434596"/>
              <a:gd name="connsiteX3" fmla="*/ 1657 w 5233968"/>
              <a:gd name="connsiteY3" fmla="*/ 434596 h 434596"/>
              <a:gd name="connsiteX0" fmla="*/ 0 w 6058082"/>
              <a:gd name="connsiteY0" fmla="*/ 446249 h 446249"/>
              <a:gd name="connsiteX1" fmla="*/ 824114 w 6058082"/>
              <a:gd name="connsiteY1" fmla="*/ 3899 h 446249"/>
              <a:gd name="connsiteX2" fmla="*/ 6058082 w 6058082"/>
              <a:gd name="connsiteY2" fmla="*/ 0 h 446249"/>
              <a:gd name="connsiteX3" fmla="*/ 0 w 6058082"/>
              <a:gd name="connsiteY3" fmla="*/ 446249 h 446249"/>
              <a:gd name="connsiteX0" fmla="*/ 3 w 6058085"/>
              <a:gd name="connsiteY0" fmla="*/ 454005 h 454005"/>
              <a:gd name="connsiteX1" fmla="*/ 64032 w 6058085"/>
              <a:gd name="connsiteY1" fmla="*/ 0 h 454005"/>
              <a:gd name="connsiteX2" fmla="*/ 6058085 w 6058085"/>
              <a:gd name="connsiteY2" fmla="*/ 7756 h 454005"/>
              <a:gd name="connsiteX3" fmla="*/ 3 w 6058085"/>
              <a:gd name="connsiteY3" fmla="*/ 454005 h 454005"/>
              <a:gd name="connsiteX0" fmla="*/ 8 w 6058090"/>
              <a:gd name="connsiteY0" fmla="*/ 454005 h 454005"/>
              <a:gd name="connsiteX1" fmla="*/ 64037 w 6058090"/>
              <a:gd name="connsiteY1" fmla="*/ 0 h 454005"/>
              <a:gd name="connsiteX2" fmla="*/ 6058090 w 6058090"/>
              <a:gd name="connsiteY2" fmla="*/ 7756 h 454005"/>
              <a:gd name="connsiteX3" fmla="*/ 8 w 6058090"/>
              <a:gd name="connsiteY3" fmla="*/ 454005 h 454005"/>
              <a:gd name="connsiteX0" fmla="*/ 4 w 6087996"/>
              <a:gd name="connsiteY0" fmla="*/ 449877 h 449877"/>
              <a:gd name="connsiteX1" fmla="*/ 93943 w 6087996"/>
              <a:gd name="connsiteY1" fmla="*/ 0 h 449877"/>
              <a:gd name="connsiteX2" fmla="*/ 6087996 w 6087996"/>
              <a:gd name="connsiteY2" fmla="*/ 7756 h 449877"/>
              <a:gd name="connsiteX3" fmla="*/ 4 w 6087996"/>
              <a:gd name="connsiteY3" fmla="*/ 449877 h 449877"/>
              <a:gd name="connsiteX0" fmla="*/ 0 w 6087992"/>
              <a:gd name="connsiteY0" fmla="*/ 449877 h 449877"/>
              <a:gd name="connsiteX1" fmla="*/ 93939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  <a:gd name="connsiteX0" fmla="*/ 0 w 6087992"/>
              <a:gd name="connsiteY0" fmla="*/ 449877 h 449877"/>
              <a:gd name="connsiteX1" fmla="*/ 93939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  <a:gd name="connsiteX0" fmla="*/ 0 w 6087992"/>
              <a:gd name="connsiteY0" fmla="*/ 449877 h 449877"/>
              <a:gd name="connsiteX1" fmla="*/ 87292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7992" h="449877">
                <a:moveTo>
                  <a:pt x="0" y="449877"/>
                </a:moveTo>
                <a:cubicBezTo>
                  <a:pt x="26035" y="307181"/>
                  <a:pt x="66926" y="124486"/>
                  <a:pt x="87292" y="0"/>
                </a:cubicBezTo>
                <a:lnTo>
                  <a:pt x="6087992" y="7756"/>
                </a:lnTo>
                <a:cubicBezTo>
                  <a:pt x="4972601" y="113774"/>
                  <a:pt x="1115391" y="343859"/>
                  <a:pt x="0" y="449877"/>
                </a:cubicBez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EA0B6-A0C1-B547-9A7C-4FCA1D5BD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24935" y="1"/>
            <a:ext cx="4623368" cy="5156573"/>
          </a:xfrm>
          <a:custGeom>
            <a:avLst/>
            <a:gdLst>
              <a:gd name="connsiteX0" fmla="*/ 0 w 12184954"/>
              <a:gd name="connsiteY0" fmla="*/ 0 h 3733800"/>
              <a:gd name="connsiteX1" fmla="*/ 12184954 w 12184954"/>
              <a:gd name="connsiteY1" fmla="*/ 0 h 3733800"/>
              <a:gd name="connsiteX2" fmla="*/ 12184954 w 12184954"/>
              <a:gd name="connsiteY2" fmla="*/ 3733800 h 3733800"/>
              <a:gd name="connsiteX3" fmla="*/ 0 w 12184954"/>
              <a:gd name="connsiteY3" fmla="*/ 3733800 h 3733800"/>
              <a:gd name="connsiteX4" fmla="*/ 0 w 12184954"/>
              <a:gd name="connsiteY4" fmla="*/ 0 h 3733800"/>
              <a:gd name="connsiteX0" fmla="*/ 0 w 12184954"/>
              <a:gd name="connsiteY0" fmla="*/ 0 h 4131365"/>
              <a:gd name="connsiteX1" fmla="*/ 12184954 w 12184954"/>
              <a:gd name="connsiteY1" fmla="*/ 0 h 4131365"/>
              <a:gd name="connsiteX2" fmla="*/ 12175015 w 12184954"/>
              <a:gd name="connsiteY2" fmla="*/ 4131365 h 4131365"/>
              <a:gd name="connsiteX3" fmla="*/ 0 w 12184954"/>
              <a:gd name="connsiteY3" fmla="*/ 3733800 h 4131365"/>
              <a:gd name="connsiteX4" fmla="*/ 0 w 12184954"/>
              <a:gd name="connsiteY4" fmla="*/ 0 h 4131365"/>
              <a:gd name="connsiteX0" fmla="*/ 0 w 12217348"/>
              <a:gd name="connsiteY0" fmla="*/ 0 h 6408898"/>
              <a:gd name="connsiteX1" fmla="*/ 12184954 w 12217348"/>
              <a:gd name="connsiteY1" fmla="*/ 0 h 6408898"/>
              <a:gd name="connsiteX2" fmla="*/ 12217348 w 12217348"/>
              <a:gd name="connsiteY2" fmla="*/ 6408898 h 6408898"/>
              <a:gd name="connsiteX3" fmla="*/ 0 w 12217348"/>
              <a:gd name="connsiteY3" fmla="*/ 3733800 h 6408898"/>
              <a:gd name="connsiteX4" fmla="*/ 0 w 12217348"/>
              <a:gd name="connsiteY4" fmla="*/ 0 h 6408898"/>
              <a:gd name="connsiteX0" fmla="*/ 0 w 12217348"/>
              <a:gd name="connsiteY0" fmla="*/ 0 h 6866466"/>
              <a:gd name="connsiteX1" fmla="*/ 12184954 w 12217348"/>
              <a:gd name="connsiteY1" fmla="*/ 0 h 6866466"/>
              <a:gd name="connsiteX2" fmla="*/ 12217348 w 12217348"/>
              <a:gd name="connsiteY2" fmla="*/ 6408898 h 6866466"/>
              <a:gd name="connsiteX3" fmla="*/ 0 w 12217348"/>
              <a:gd name="connsiteY3" fmla="*/ 6866466 h 6866466"/>
              <a:gd name="connsiteX4" fmla="*/ 0 w 12217348"/>
              <a:gd name="connsiteY4" fmla="*/ 0 h 6866466"/>
              <a:gd name="connsiteX0" fmla="*/ 0 w 12188773"/>
              <a:gd name="connsiteY0" fmla="*/ 0 h 6866466"/>
              <a:gd name="connsiteX1" fmla="*/ 12184954 w 12188773"/>
              <a:gd name="connsiteY1" fmla="*/ 0 h 6866466"/>
              <a:gd name="connsiteX2" fmla="*/ 12188773 w 12188773"/>
              <a:gd name="connsiteY2" fmla="*/ 6421598 h 6866466"/>
              <a:gd name="connsiteX3" fmla="*/ 0 w 12188773"/>
              <a:gd name="connsiteY3" fmla="*/ 6866466 h 6866466"/>
              <a:gd name="connsiteX4" fmla="*/ 0 w 12188773"/>
              <a:gd name="connsiteY4" fmla="*/ 0 h 6866466"/>
              <a:gd name="connsiteX0" fmla="*/ 0 w 12197737"/>
              <a:gd name="connsiteY0" fmla="*/ 0 h 6866466"/>
              <a:gd name="connsiteX1" fmla="*/ 12184954 w 12197737"/>
              <a:gd name="connsiteY1" fmla="*/ 0 h 6866466"/>
              <a:gd name="connsiteX2" fmla="*/ 12197737 w 12197737"/>
              <a:gd name="connsiteY2" fmla="*/ 6860868 h 6866466"/>
              <a:gd name="connsiteX3" fmla="*/ 0 w 12197737"/>
              <a:gd name="connsiteY3" fmla="*/ 6866466 h 6866466"/>
              <a:gd name="connsiteX4" fmla="*/ 0 w 12197737"/>
              <a:gd name="connsiteY4" fmla="*/ 0 h 6866466"/>
              <a:gd name="connsiteX0" fmla="*/ 8355105 w 12197737"/>
              <a:gd name="connsiteY0" fmla="*/ 8965 h 6866466"/>
              <a:gd name="connsiteX1" fmla="*/ 12184954 w 12197737"/>
              <a:gd name="connsiteY1" fmla="*/ 0 h 6866466"/>
              <a:gd name="connsiteX2" fmla="*/ 12197737 w 12197737"/>
              <a:gd name="connsiteY2" fmla="*/ 6860868 h 6866466"/>
              <a:gd name="connsiteX3" fmla="*/ 0 w 12197737"/>
              <a:gd name="connsiteY3" fmla="*/ 6866466 h 6866466"/>
              <a:gd name="connsiteX4" fmla="*/ 8355105 w 12197737"/>
              <a:gd name="connsiteY4" fmla="*/ 8965 h 6866466"/>
              <a:gd name="connsiteX0" fmla="*/ 1963270 w 5805902"/>
              <a:gd name="connsiteY0" fmla="*/ 8965 h 6875430"/>
              <a:gd name="connsiteX1" fmla="*/ 5793119 w 5805902"/>
              <a:gd name="connsiteY1" fmla="*/ 0 h 6875430"/>
              <a:gd name="connsiteX2" fmla="*/ 5805902 w 5805902"/>
              <a:gd name="connsiteY2" fmla="*/ 6860868 h 6875430"/>
              <a:gd name="connsiteX3" fmla="*/ 0 w 5805902"/>
              <a:gd name="connsiteY3" fmla="*/ 6875430 h 6875430"/>
              <a:gd name="connsiteX4" fmla="*/ 1963270 w 5805902"/>
              <a:gd name="connsiteY4" fmla="*/ 8965 h 6875430"/>
              <a:gd name="connsiteX0" fmla="*/ 1281952 w 5805902"/>
              <a:gd name="connsiteY0" fmla="*/ 8965 h 6875430"/>
              <a:gd name="connsiteX1" fmla="*/ 5793119 w 5805902"/>
              <a:gd name="connsiteY1" fmla="*/ 0 h 6875430"/>
              <a:gd name="connsiteX2" fmla="*/ 5805902 w 5805902"/>
              <a:gd name="connsiteY2" fmla="*/ 6860868 h 6875430"/>
              <a:gd name="connsiteX3" fmla="*/ 0 w 5805902"/>
              <a:gd name="connsiteY3" fmla="*/ 6875430 h 6875430"/>
              <a:gd name="connsiteX4" fmla="*/ 1281952 w 5805902"/>
              <a:gd name="connsiteY4" fmla="*/ 8965 h 6875430"/>
              <a:gd name="connsiteX0" fmla="*/ 1640540 w 6164490"/>
              <a:gd name="connsiteY0" fmla="*/ 8965 h 6875430"/>
              <a:gd name="connsiteX1" fmla="*/ 6151707 w 6164490"/>
              <a:gd name="connsiteY1" fmla="*/ 0 h 6875430"/>
              <a:gd name="connsiteX2" fmla="*/ 6164490 w 6164490"/>
              <a:gd name="connsiteY2" fmla="*/ 6860868 h 6875430"/>
              <a:gd name="connsiteX3" fmla="*/ 0 w 6164490"/>
              <a:gd name="connsiteY3" fmla="*/ 6875430 h 6875430"/>
              <a:gd name="connsiteX4" fmla="*/ 1640540 w 6164490"/>
              <a:gd name="connsiteY4" fmla="*/ 8965 h 687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490" h="6875430">
                <a:moveTo>
                  <a:pt x="1640540" y="8965"/>
                </a:moveTo>
                <a:lnTo>
                  <a:pt x="6151707" y="0"/>
                </a:lnTo>
                <a:lnTo>
                  <a:pt x="6164490" y="6860868"/>
                </a:lnTo>
                <a:lnTo>
                  <a:pt x="0" y="6875430"/>
                </a:lnTo>
                <a:lnTo>
                  <a:pt x="1640540" y="8965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1A43737C-FC2A-A541-BED0-EAA8BD7FD7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Profile Pictures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1A5CFD9-BAAA-AB4F-AEDA-1834505549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085850"/>
            <a:ext cx="4362086" cy="33718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900"/>
              </a:spcAft>
              <a:buNone/>
              <a:defRPr sz="18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Lorem ipsum dolor sit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amet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consectetur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adipiscing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elit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Praesent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tempus at dolor vel gravida.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Quisque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enim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sed libero lacinia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lectus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magna, lacinia a pharetra dictum,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dapibus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erat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Ut non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finibus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est.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egestas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ultricies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quam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in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imperdiet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Proin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mattis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lacus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accumsan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nunc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viverra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fringilla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Ut non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finibus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est.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egestas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ultricies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quam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in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imperdiet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7809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8">
            <a:extLst>
              <a:ext uri="{FF2B5EF4-FFF2-40B4-BE49-F238E27FC236}">
                <a16:creationId xmlns:a16="http://schemas.microsoft.com/office/drawing/2014/main" id="{4BE2D037-0233-F24F-81DF-3B45AC460CC9}"/>
              </a:ext>
            </a:extLst>
          </p:cNvPr>
          <p:cNvSpPr/>
          <p:nvPr userDrawn="1"/>
        </p:nvSpPr>
        <p:spPr>
          <a:xfrm flipH="1">
            <a:off x="6745258" y="4820476"/>
            <a:ext cx="2398742" cy="323023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7831" h="430697">
                <a:moveTo>
                  <a:pt x="1657" y="430697"/>
                </a:moveTo>
                <a:cubicBezTo>
                  <a:pt x="1105" y="300384"/>
                  <a:pt x="552" y="130313"/>
                  <a:pt x="0" y="0"/>
                </a:cubicBezTo>
                <a:lnTo>
                  <a:pt x="3347831" y="112644"/>
                </a:lnTo>
                <a:lnTo>
                  <a:pt x="1657" y="430697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EA0B6-A0C1-B547-9A7C-4FCA1D5BD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1"/>
            <a:ext cx="9141580" cy="5149850"/>
          </a:xfrm>
          <a:custGeom>
            <a:avLst/>
            <a:gdLst>
              <a:gd name="connsiteX0" fmla="*/ 0 w 12184954"/>
              <a:gd name="connsiteY0" fmla="*/ 0 h 3733800"/>
              <a:gd name="connsiteX1" fmla="*/ 12184954 w 12184954"/>
              <a:gd name="connsiteY1" fmla="*/ 0 h 3733800"/>
              <a:gd name="connsiteX2" fmla="*/ 12184954 w 12184954"/>
              <a:gd name="connsiteY2" fmla="*/ 3733800 h 3733800"/>
              <a:gd name="connsiteX3" fmla="*/ 0 w 12184954"/>
              <a:gd name="connsiteY3" fmla="*/ 3733800 h 3733800"/>
              <a:gd name="connsiteX4" fmla="*/ 0 w 12184954"/>
              <a:gd name="connsiteY4" fmla="*/ 0 h 3733800"/>
              <a:gd name="connsiteX0" fmla="*/ 0 w 12184954"/>
              <a:gd name="connsiteY0" fmla="*/ 0 h 4131365"/>
              <a:gd name="connsiteX1" fmla="*/ 12184954 w 12184954"/>
              <a:gd name="connsiteY1" fmla="*/ 0 h 4131365"/>
              <a:gd name="connsiteX2" fmla="*/ 12175015 w 12184954"/>
              <a:gd name="connsiteY2" fmla="*/ 4131365 h 4131365"/>
              <a:gd name="connsiteX3" fmla="*/ 0 w 12184954"/>
              <a:gd name="connsiteY3" fmla="*/ 3733800 h 4131365"/>
              <a:gd name="connsiteX4" fmla="*/ 0 w 12184954"/>
              <a:gd name="connsiteY4" fmla="*/ 0 h 4131365"/>
              <a:gd name="connsiteX0" fmla="*/ 0 w 12217348"/>
              <a:gd name="connsiteY0" fmla="*/ 0 h 6408898"/>
              <a:gd name="connsiteX1" fmla="*/ 12184954 w 12217348"/>
              <a:gd name="connsiteY1" fmla="*/ 0 h 6408898"/>
              <a:gd name="connsiteX2" fmla="*/ 12217348 w 12217348"/>
              <a:gd name="connsiteY2" fmla="*/ 6408898 h 6408898"/>
              <a:gd name="connsiteX3" fmla="*/ 0 w 12217348"/>
              <a:gd name="connsiteY3" fmla="*/ 3733800 h 6408898"/>
              <a:gd name="connsiteX4" fmla="*/ 0 w 12217348"/>
              <a:gd name="connsiteY4" fmla="*/ 0 h 6408898"/>
              <a:gd name="connsiteX0" fmla="*/ 0 w 12217348"/>
              <a:gd name="connsiteY0" fmla="*/ 0 h 6866466"/>
              <a:gd name="connsiteX1" fmla="*/ 12184954 w 12217348"/>
              <a:gd name="connsiteY1" fmla="*/ 0 h 6866466"/>
              <a:gd name="connsiteX2" fmla="*/ 12217348 w 12217348"/>
              <a:gd name="connsiteY2" fmla="*/ 6408898 h 6866466"/>
              <a:gd name="connsiteX3" fmla="*/ 0 w 12217348"/>
              <a:gd name="connsiteY3" fmla="*/ 6866466 h 6866466"/>
              <a:gd name="connsiteX4" fmla="*/ 0 w 12217348"/>
              <a:gd name="connsiteY4" fmla="*/ 0 h 6866466"/>
              <a:gd name="connsiteX0" fmla="*/ 0 w 12188773"/>
              <a:gd name="connsiteY0" fmla="*/ 0 h 6866466"/>
              <a:gd name="connsiteX1" fmla="*/ 12184954 w 12188773"/>
              <a:gd name="connsiteY1" fmla="*/ 0 h 6866466"/>
              <a:gd name="connsiteX2" fmla="*/ 12188773 w 12188773"/>
              <a:gd name="connsiteY2" fmla="*/ 6421598 h 6866466"/>
              <a:gd name="connsiteX3" fmla="*/ 0 w 12188773"/>
              <a:gd name="connsiteY3" fmla="*/ 6866466 h 6866466"/>
              <a:gd name="connsiteX4" fmla="*/ 0 w 12188773"/>
              <a:gd name="connsiteY4" fmla="*/ 0 h 686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8773" h="6866466">
                <a:moveTo>
                  <a:pt x="0" y="0"/>
                </a:moveTo>
                <a:lnTo>
                  <a:pt x="12184954" y="0"/>
                </a:lnTo>
                <a:lnTo>
                  <a:pt x="12188773" y="6421598"/>
                </a:lnTo>
                <a:lnTo>
                  <a:pt x="0" y="686646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DCDB871-3DA2-5A4D-8867-FEBA9BCD54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689" y="2743200"/>
            <a:ext cx="8458200" cy="10287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 i="0" spc="75" baseline="0">
                <a:solidFill>
                  <a:schemeClr val="bg1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This is a full-screen image</a:t>
            </a:r>
            <a:br>
              <a:rPr lang="en-US" dirty="0"/>
            </a:br>
            <a:r>
              <a:rPr lang="en-US" dirty="0"/>
              <a:t>with a caption</a:t>
            </a:r>
          </a:p>
        </p:txBody>
      </p:sp>
    </p:spTree>
    <p:extLst>
      <p:ext uri="{BB962C8B-B14F-4D97-AF65-F5344CB8AC3E}">
        <p14:creationId xmlns:p14="http://schemas.microsoft.com/office/powerpoint/2010/main" val="424567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8">
            <a:extLst>
              <a:ext uri="{FF2B5EF4-FFF2-40B4-BE49-F238E27FC236}">
                <a16:creationId xmlns:a16="http://schemas.microsoft.com/office/drawing/2014/main" id="{346B4EE8-94A0-FD46-A7C9-8D6900CEB246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Triangle 8">
            <a:extLst>
              <a:ext uri="{FF2B5EF4-FFF2-40B4-BE49-F238E27FC236}">
                <a16:creationId xmlns:a16="http://schemas.microsoft.com/office/drawing/2014/main" id="{4924B472-7CB3-0D4A-B75E-5912BC8A267A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51F8A70-ACC4-4340-A9DD-79692D8796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58250" y="4873467"/>
            <a:ext cx="228600" cy="178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 i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E765FCD7-EE54-0649-843D-78B38B9935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0574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 spc="75" baseline="0">
                <a:solidFill>
                  <a:srgbClr val="5B6770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F352D-EAD4-C248-8B88-A980B796CF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2683335"/>
            <a:ext cx="3200400" cy="9171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CA" sz="1425" b="0" i="0" smtClean="0">
                <a:solidFill>
                  <a:srgbClr val="65B333"/>
                </a:solidFill>
                <a:effectLst/>
              </a:defRPr>
            </a:lvl1pPr>
          </a:lstStyle>
          <a:p>
            <a:pPr lvl="0"/>
            <a:r>
              <a:rPr lang="en-US" dirty="0"/>
              <a:t>Lorem ipsum </a:t>
            </a:r>
            <a:r>
              <a:rPr lang="en-US" dirty="0" err="1"/>
              <a:t>dolar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tempus at dolor vel gravida.</a:t>
            </a:r>
          </a:p>
        </p:txBody>
      </p:sp>
    </p:spTree>
    <p:extLst>
      <p:ext uri="{BB962C8B-B14F-4D97-AF65-F5344CB8AC3E}">
        <p14:creationId xmlns:p14="http://schemas.microsoft.com/office/powerpoint/2010/main" val="243285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8">
            <a:extLst>
              <a:ext uri="{FF2B5EF4-FFF2-40B4-BE49-F238E27FC236}">
                <a16:creationId xmlns:a16="http://schemas.microsoft.com/office/drawing/2014/main" id="{333A19D2-318A-4044-B084-6FFAAABBE75E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AE869CC1-71DF-5342-A660-B1EB0E9BBB18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979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with headline an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8">
            <a:extLst>
              <a:ext uri="{FF2B5EF4-FFF2-40B4-BE49-F238E27FC236}">
                <a16:creationId xmlns:a16="http://schemas.microsoft.com/office/drawing/2014/main" id="{333A19D2-318A-4044-B084-6FFAAABBE75E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AE869CC1-71DF-5342-A660-B1EB0E9BBB18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32013CE1-A2D9-444D-B00D-88B3C18DD1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6743700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This is a Headline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B8912CD1-9A17-1A4C-A3C7-9620188889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917424"/>
            <a:ext cx="8343900" cy="22258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900"/>
              </a:spcAft>
              <a:buNone/>
              <a:defRPr sz="18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Lorem ipsum dolor sit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amet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consectetur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adipiscing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elit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Praesent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tempus at dolor vel gravida.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Quisque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enim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sed libero lacinia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lectus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magna, lacinia a pharetra dictum,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dapibus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erat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Ut non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finibus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est.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egestas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ultricies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quam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in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imperdiet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Proin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mattis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lacus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accumsan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nunc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viverra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fringilla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Etiam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iaculis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orci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imperdiet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rutrum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lectus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elit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volutpat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massa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eu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ultricies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neque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dolor et libero. Vestibulum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ullamcorper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ligula sit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amet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ullamcorper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aliquet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 </a:t>
            </a:r>
            <a:endParaRPr lang="en-US" sz="1800" dirty="0">
              <a:solidFill>
                <a:srgbClr val="5B6770"/>
              </a:solidFill>
              <a:latin typeface="Whitney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26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8">
            <a:extLst>
              <a:ext uri="{FF2B5EF4-FFF2-40B4-BE49-F238E27FC236}">
                <a16:creationId xmlns:a16="http://schemas.microsoft.com/office/drawing/2014/main" id="{7F969476-6920-DE43-BB0A-FA9E4045C2C6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riangle 8">
            <a:extLst>
              <a:ext uri="{FF2B5EF4-FFF2-40B4-BE49-F238E27FC236}">
                <a16:creationId xmlns:a16="http://schemas.microsoft.com/office/drawing/2014/main" id="{BEDC70DF-E658-3D4E-BEA5-FA70267F36C6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37EC124-DB6E-1842-AD11-CED8A79C73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Profile Pictures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D4A7C61-0CF1-E74E-9DC4-699F3245B8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60544" y="1257300"/>
            <a:ext cx="2057400" cy="2400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8BB567-1111-954A-9108-1CE973FB9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0544" y="3714750"/>
            <a:ext cx="20574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9864654-A8C5-4044-A5D1-4AE84AF3A0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60544" y="3988474"/>
            <a:ext cx="2057400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FBC58B-639E-B34B-8545-66826DB1A40E}"/>
              </a:ext>
            </a:extLst>
          </p:cNvPr>
          <p:cNvSpPr/>
          <p:nvPr userDrawn="1"/>
        </p:nvSpPr>
        <p:spPr>
          <a:xfrm>
            <a:off x="2360544" y="3600450"/>
            <a:ext cx="2057400" cy="57150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ED9A6F2-0EAE-CD44-A1AB-DB5BD98650E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0844" y="1260393"/>
            <a:ext cx="2057400" cy="2400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12DA639-F9CB-C44C-8DBD-4E718307D0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60844" y="3717843"/>
            <a:ext cx="20574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F0E089A-C1D9-DE4A-9750-910ED236BB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60844" y="3991567"/>
            <a:ext cx="2057400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BE64D2-819D-4D46-8FCC-46D880F9FAC8}"/>
              </a:ext>
            </a:extLst>
          </p:cNvPr>
          <p:cNvSpPr/>
          <p:nvPr userDrawn="1"/>
        </p:nvSpPr>
        <p:spPr>
          <a:xfrm>
            <a:off x="4760844" y="3603543"/>
            <a:ext cx="2057400" cy="57150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11377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fi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8">
            <a:extLst>
              <a:ext uri="{FF2B5EF4-FFF2-40B4-BE49-F238E27FC236}">
                <a16:creationId xmlns:a16="http://schemas.microsoft.com/office/drawing/2014/main" id="{7F969476-6920-DE43-BB0A-FA9E4045C2C6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riangle 8">
            <a:extLst>
              <a:ext uri="{FF2B5EF4-FFF2-40B4-BE49-F238E27FC236}">
                <a16:creationId xmlns:a16="http://schemas.microsoft.com/office/drawing/2014/main" id="{BEDC70DF-E658-3D4E-BEA5-FA70267F36C6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37EC124-DB6E-1842-AD11-CED8A79C73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Profile Pictures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D4A7C61-0CF1-E74E-9DC4-699F3245B8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00150" y="1257300"/>
            <a:ext cx="2057400" cy="2400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8BB567-1111-954A-9108-1CE973FB9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3714750"/>
            <a:ext cx="20574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9864654-A8C5-4044-A5D1-4AE84AF3A0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3988474"/>
            <a:ext cx="2057400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FBC58B-639E-B34B-8545-66826DB1A40E}"/>
              </a:ext>
            </a:extLst>
          </p:cNvPr>
          <p:cNvSpPr/>
          <p:nvPr userDrawn="1"/>
        </p:nvSpPr>
        <p:spPr>
          <a:xfrm>
            <a:off x="1200150" y="3600450"/>
            <a:ext cx="2057400" cy="57150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ED9A6F2-0EAE-CD44-A1AB-DB5BD98650E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1260393"/>
            <a:ext cx="2057400" cy="2400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12DA639-F9CB-C44C-8DBD-4E718307D0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450" y="3717843"/>
            <a:ext cx="20574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F0E089A-C1D9-DE4A-9750-910ED236BB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450" y="3991567"/>
            <a:ext cx="2057400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BE64D2-819D-4D46-8FCC-46D880F9FAC8}"/>
              </a:ext>
            </a:extLst>
          </p:cNvPr>
          <p:cNvSpPr/>
          <p:nvPr userDrawn="1"/>
        </p:nvSpPr>
        <p:spPr>
          <a:xfrm>
            <a:off x="3600450" y="3603543"/>
            <a:ext cx="2057400" cy="57150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1A8A60B9-ED6F-0349-82A3-B53DC4264D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00750" y="1263651"/>
            <a:ext cx="2057400" cy="2400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3342E1A-8DD4-7249-95B6-6967F094EA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00750" y="3721101"/>
            <a:ext cx="20574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1F9922B-1BC2-DD4F-823D-F9209FB449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00750" y="3994825"/>
            <a:ext cx="2057400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1738D1-38DA-D647-9215-8CB8C9DF2C20}"/>
              </a:ext>
            </a:extLst>
          </p:cNvPr>
          <p:cNvSpPr/>
          <p:nvPr userDrawn="1"/>
        </p:nvSpPr>
        <p:spPr>
          <a:xfrm>
            <a:off x="6000750" y="3606801"/>
            <a:ext cx="2057400" cy="57150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85535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fi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8">
            <a:extLst>
              <a:ext uri="{FF2B5EF4-FFF2-40B4-BE49-F238E27FC236}">
                <a16:creationId xmlns:a16="http://schemas.microsoft.com/office/drawing/2014/main" id="{7F969476-6920-DE43-BB0A-FA9E4045C2C6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riangle 8">
            <a:extLst>
              <a:ext uri="{FF2B5EF4-FFF2-40B4-BE49-F238E27FC236}">
                <a16:creationId xmlns:a16="http://schemas.microsoft.com/office/drawing/2014/main" id="{BEDC70DF-E658-3D4E-BEA5-FA70267F36C6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37EC124-DB6E-1842-AD11-CED8A79C73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Profile Pictures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D4A7C61-0CF1-E74E-9DC4-699F3245B8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900" y="1552846"/>
            <a:ext cx="1568146" cy="1840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8BB567-1111-954A-9108-1CE973FB9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3438797"/>
            <a:ext cx="1568146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9864654-A8C5-4044-A5D1-4AE84AF3A0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3712520"/>
            <a:ext cx="1568146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FBC58B-639E-B34B-8545-66826DB1A40E}"/>
              </a:ext>
            </a:extLst>
          </p:cNvPr>
          <p:cNvSpPr/>
          <p:nvPr userDrawn="1"/>
        </p:nvSpPr>
        <p:spPr>
          <a:xfrm>
            <a:off x="342900" y="3324496"/>
            <a:ext cx="1568146" cy="69176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0" name="Picture Placeholder 9">
            <a:extLst>
              <a:ext uri="{FF2B5EF4-FFF2-40B4-BE49-F238E27FC236}">
                <a16:creationId xmlns:a16="http://schemas.microsoft.com/office/drawing/2014/main" id="{74F1A298-FAF7-C44F-85C9-B9794CA850E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32304" y="1549581"/>
            <a:ext cx="1568146" cy="1840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1E1A5CAA-D632-EE4E-83C1-656B23301A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32304" y="3435531"/>
            <a:ext cx="1568146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46F4E916-7E1B-0A49-8690-7EAE818202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32304" y="3709255"/>
            <a:ext cx="1568146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1525827-23B3-EC46-8B0C-5302803A67F3}"/>
              </a:ext>
            </a:extLst>
          </p:cNvPr>
          <p:cNvSpPr/>
          <p:nvPr userDrawn="1"/>
        </p:nvSpPr>
        <p:spPr>
          <a:xfrm>
            <a:off x="2032304" y="3321231"/>
            <a:ext cx="1568146" cy="69176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4" name="Picture Placeholder 9">
            <a:extLst>
              <a:ext uri="{FF2B5EF4-FFF2-40B4-BE49-F238E27FC236}">
                <a16:creationId xmlns:a16="http://schemas.microsoft.com/office/drawing/2014/main" id="{CFB2AD4B-4115-5148-8F3F-3056F2EF5A3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6805" y="1549581"/>
            <a:ext cx="1568146" cy="1840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11916356-0A5D-CE49-A05D-165D52B549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46805" y="3435531"/>
            <a:ext cx="1568146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79288F2B-8FC1-EB42-8547-D0E805B90D1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46805" y="3709255"/>
            <a:ext cx="1568146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846FDF6-28A4-A044-A6EB-B57BA4D77FA7}"/>
              </a:ext>
            </a:extLst>
          </p:cNvPr>
          <p:cNvSpPr/>
          <p:nvPr userDrawn="1"/>
        </p:nvSpPr>
        <p:spPr>
          <a:xfrm>
            <a:off x="3746805" y="3321231"/>
            <a:ext cx="1568146" cy="69176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8" name="Picture Placeholder 9">
            <a:extLst>
              <a:ext uri="{FF2B5EF4-FFF2-40B4-BE49-F238E27FC236}">
                <a16:creationId xmlns:a16="http://schemas.microsoft.com/office/drawing/2014/main" id="{725DBD4E-ADA7-7A44-9CF4-7CE589D721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461305" y="1546315"/>
            <a:ext cx="1568146" cy="1840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70ACD608-F79B-D94B-B2AE-A9CD16DBAC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61305" y="3432266"/>
            <a:ext cx="1568146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50" name="Text Placeholder 11">
            <a:extLst>
              <a:ext uri="{FF2B5EF4-FFF2-40B4-BE49-F238E27FC236}">
                <a16:creationId xmlns:a16="http://schemas.microsoft.com/office/drawing/2014/main" id="{67A281ED-1051-5749-9AA4-0A285A64C0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61305" y="3705989"/>
            <a:ext cx="1568146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020BFD8-946C-0E4D-B78C-E2255A59B369}"/>
              </a:ext>
            </a:extLst>
          </p:cNvPr>
          <p:cNvSpPr/>
          <p:nvPr userDrawn="1"/>
        </p:nvSpPr>
        <p:spPr>
          <a:xfrm>
            <a:off x="5461305" y="3317965"/>
            <a:ext cx="1568146" cy="69176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2" name="Picture Placeholder 9">
            <a:extLst>
              <a:ext uri="{FF2B5EF4-FFF2-40B4-BE49-F238E27FC236}">
                <a16:creationId xmlns:a16="http://schemas.microsoft.com/office/drawing/2014/main" id="{E8A7EBE9-011F-174F-A3A1-841BCAE984F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175805" y="1543050"/>
            <a:ext cx="1568146" cy="1840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ED8052CE-D3A5-7149-A324-0E0E08C8E9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75805" y="3429000"/>
            <a:ext cx="1568146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4012FA33-233F-254C-AD23-97D15EDC44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75805" y="3702724"/>
            <a:ext cx="1568146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CDEBC1D-D884-B342-B09A-5F37268B76B3}"/>
              </a:ext>
            </a:extLst>
          </p:cNvPr>
          <p:cNvSpPr/>
          <p:nvPr userDrawn="1"/>
        </p:nvSpPr>
        <p:spPr>
          <a:xfrm>
            <a:off x="7175805" y="3314700"/>
            <a:ext cx="1568146" cy="69176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121381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8">
            <a:extLst>
              <a:ext uri="{FF2B5EF4-FFF2-40B4-BE49-F238E27FC236}">
                <a16:creationId xmlns:a16="http://schemas.microsoft.com/office/drawing/2014/main" id="{4BE2D037-0233-F24F-81DF-3B45AC460CC9}"/>
              </a:ext>
            </a:extLst>
          </p:cNvPr>
          <p:cNvSpPr/>
          <p:nvPr userDrawn="1"/>
        </p:nvSpPr>
        <p:spPr>
          <a:xfrm flipH="1">
            <a:off x="6745258" y="4820476"/>
            <a:ext cx="2398742" cy="323023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7831" h="430697">
                <a:moveTo>
                  <a:pt x="1657" y="430697"/>
                </a:moveTo>
                <a:cubicBezTo>
                  <a:pt x="1105" y="300384"/>
                  <a:pt x="552" y="130313"/>
                  <a:pt x="0" y="0"/>
                </a:cubicBezTo>
                <a:lnTo>
                  <a:pt x="3347831" y="112644"/>
                </a:lnTo>
                <a:lnTo>
                  <a:pt x="1657" y="430697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EA0B6-A0C1-B547-9A7C-4FCA1D5BD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1"/>
            <a:ext cx="9141580" cy="5149850"/>
          </a:xfrm>
          <a:custGeom>
            <a:avLst/>
            <a:gdLst>
              <a:gd name="connsiteX0" fmla="*/ 0 w 12184954"/>
              <a:gd name="connsiteY0" fmla="*/ 0 h 3733800"/>
              <a:gd name="connsiteX1" fmla="*/ 12184954 w 12184954"/>
              <a:gd name="connsiteY1" fmla="*/ 0 h 3733800"/>
              <a:gd name="connsiteX2" fmla="*/ 12184954 w 12184954"/>
              <a:gd name="connsiteY2" fmla="*/ 3733800 h 3733800"/>
              <a:gd name="connsiteX3" fmla="*/ 0 w 12184954"/>
              <a:gd name="connsiteY3" fmla="*/ 3733800 h 3733800"/>
              <a:gd name="connsiteX4" fmla="*/ 0 w 12184954"/>
              <a:gd name="connsiteY4" fmla="*/ 0 h 3733800"/>
              <a:gd name="connsiteX0" fmla="*/ 0 w 12184954"/>
              <a:gd name="connsiteY0" fmla="*/ 0 h 4131365"/>
              <a:gd name="connsiteX1" fmla="*/ 12184954 w 12184954"/>
              <a:gd name="connsiteY1" fmla="*/ 0 h 4131365"/>
              <a:gd name="connsiteX2" fmla="*/ 12175015 w 12184954"/>
              <a:gd name="connsiteY2" fmla="*/ 4131365 h 4131365"/>
              <a:gd name="connsiteX3" fmla="*/ 0 w 12184954"/>
              <a:gd name="connsiteY3" fmla="*/ 3733800 h 4131365"/>
              <a:gd name="connsiteX4" fmla="*/ 0 w 12184954"/>
              <a:gd name="connsiteY4" fmla="*/ 0 h 4131365"/>
              <a:gd name="connsiteX0" fmla="*/ 0 w 12217348"/>
              <a:gd name="connsiteY0" fmla="*/ 0 h 6408898"/>
              <a:gd name="connsiteX1" fmla="*/ 12184954 w 12217348"/>
              <a:gd name="connsiteY1" fmla="*/ 0 h 6408898"/>
              <a:gd name="connsiteX2" fmla="*/ 12217348 w 12217348"/>
              <a:gd name="connsiteY2" fmla="*/ 6408898 h 6408898"/>
              <a:gd name="connsiteX3" fmla="*/ 0 w 12217348"/>
              <a:gd name="connsiteY3" fmla="*/ 3733800 h 6408898"/>
              <a:gd name="connsiteX4" fmla="*/ 0 w 12217348"/>
              <a:gd name="connsiteY4" fmla="*/ 0 h 6408898"/>
              <a:gd name="connsiteX0" fmla="*/ 0 w 12217348"/>
              <a:gd name="connsiteY0" fmla="*/ 0 h 6866466"/>
              <a:gd name="connsiteX1" fmla="*/ 12184954 w 12217348"/>
              <a:gd name="connsiteY1" fmla="*/ 0 h 6866466"/>
              <a:gd name="connsiteX2" fmla="*/ 12217348 w 12217348"/>
              <a:gd name="connsiteY2" fmla="*/ 6408898 h 6866466"/>
              <a:gd name="connsiteX3" fmla="*/ 0 w 12217348"/>
              <a:gd name="connsiteY3" fmla="*/ 6866466 h 6866466"/>
              <a:gd name="connsiteX4" fmla="*/ 0 w 12217348"/>
              <a:gd name="connsiteY4" fmla="*/ 0 h 6866466"/>
              <a:gd name="connsiteX0" fmla="*/ 0 w 12188773"/>
              <a:gd name="connsiteY0" fmla="*/ 0 h 6866466"/>
              <a:gd name="connsiteX1" fmla="*/ 12184954 w 12188773"/>
              <a:gd name="connsiteY1" fmla="*/ 0 h 6866466"/>
              <a:gd name="connsiteX2" fmla="*/ 12188773 w 12188773"/>
              <a:gd name="connsiteY2" fmla="*/ 6421598 h 6866466"/>
              <a:gd name="connsiteX3" fmla="*/ 0 w 12188773"/>
              <a:gd name="connsiteY3" fmla="*/ 6866466 h 6866466"/>
              <a:gd name="connsiteX4" fmla="*/ 0 w 12188773"/>
              <a:gd name="connsiteY4" fmla="*/ 0 h 686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8773" h="6866466">
                <a:moveTo>
                  <a:pt x="0" y="0"/>
                </a:moveTo>
                <a:lnTo>
                  <a:pt x="12184954" y="0"/>
                </a:lnTo>
                <a:lnTo>
                  <a:pt x="12188773" y="6421598"/>
                </a:lnTo>
                <a:lnTo>
                  <a:pt x="0" y="686646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DCDB871-3DA2-5A4D-8867-FEBA9BCD54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689" y="2743200"/>
            <a:ext cx="8458200" cy="10287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 i="0" spc="75" baseline="0">
                <a:solidFill>
                  <a:schemeClr val="bg1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This is a full-screen image</a:t>
            </a:r>
            <a:br>
              <a:rPr lang="en-US" dirty="0"/>
            </a:br>
            <a:r>
              <a:rPr lang="en-US" dirty="0"/>
              <a:t>with a caption</a:t>
            </a:r>
          </a:p>
        </p:txBody>
      </p:sp>
    </p:spTree>
    <p:extLst>
      <p:ext uri="{BB962C8B-B14F-4D97-AF65-F5344CB8AC3E}">
        <p14:creationId xmlns:p14="http://schemas.microsoft.com/office/powerpoint/2010/main" val="265978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58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74" r:id="rId5"/>
    <p:sldLayoutId id="2147483765" r:id="rId6"/>
    <p:sldLayoutId id="2147483767" r:id="rId7"/>
    <p:sldLayoutId id="2147483768" r:id="rId8"/>
    <p:sldLayoutId id="2147483766" r:id="rId9"/>
    <p:sldLayoutId id="2147483769" r:id="rId10"/>
    <p:sldLayoutId id="2147483770" r:id="rId11"/>
    <p:sldLayoutId id="2147483773" r:id="rId12"/>
    <p:sldLayoutId id="2147483771" r:id="rId13"/>
    <p:sldLayoutId id="2147483772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04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91" r:id="rId13"/>
    <p:sldLayoutId id="2147483795" r:id="rId14"/>
    <p:sldLayoutId id="2147483796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Hardisty@sauder.ubc.c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5" Type="http://schemas.openxmlformats.org/officeDocument/2006/relationships/hyperlink" Target="https://www.linkedin.com/in/david-hardisty/" TargetMode="External"/><Relationship Id="rId4" Type="http://schemas.openxmlformats.org/officeDocument/2006/relationships/hyperlink" Target="https://continuingstudies.sauder.ubc.ca/programs/behavioural-insight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view of a city&#10;&#10;Description automatically generated">
            <a:extLst>
              <a:ext uri="{FF2B5EF4-FFF2-40B4-BE49-F238E27FC236}">
                <a16:creationId xmlns:a16="http://schemas.microsoft.com/office/drawing/2014/main" id="{E263D832-B3A9-034F-A037-B7164CE5881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5866" b="15866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A986B-1F7C-274A-95A1-648FEE5933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3505" y="3181350"/>
            <a:ext cx="8553450" cy="5715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Opportunities in Business Research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010166-93FF-1143-A70F-2966572409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3144" y="3713624"/>
            <a:ext cx="5869056" cy="89647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Ch’nook</a:t>
            </a:r>
            <a:r>
              <a:rPr lang="en-US" dirty="0"/>
              <a:t> Scholars Program</a:t>
            </a:r>
          </a:p>
          <a:p>
            <a:r>
              <a:rPr lang="en-US" dirty="0"/>
              <a:t>David J. Hardisty, Associate Professor &amp; Division Chair</a:t>
            </a:r>
          </a:p>
          <a:p>
            <a:r>
              <a:rPr lang="en-US" dirty="0"/>
              <a:t>Marketing &amp; </a:t>
            </a:r>
            <a:r>
              <a:rPr lang="en-US" dirty="0" err="1"/>
              <a:t>Behavioural</a:t>
            </a:r>
            <a:r>
              <a:rPr lang="en-US" dirty="0"/>
              <a:t> Science</a:t>
            </a:r>
          </a:p>
        </p:txBody>
      </p:sp>
    </p:spTree>
    <p:extLst>
      <p:ext uri="{BB962C8B-B14F-4D97-AF65-F5344CB8AC3E}">
        <p14:creationId xmlns:p14="http://schemas.microsoft.com/office/powerpoint/2010/main" val="3173187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A87452F5-E6A5-4D41-BB0B-F8DC0184AFF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840105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90" dirty="0">
                <a:solidFill>
                  <a:srgbClr val="65B333"/>
                </a:solidFill>
                <a:latin typeface="Stag Semibold" panose="02000503060000020004" pitchFamily="2" charset="77"/>
              </a:rPr>
              <a:t>“Typical” academic research pathway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FA5F15-6647-F342-8CA9-A872C6D785B0}"/>
              </a:ext>
            </a:extLst>
          </p:cNvPr>
          <p:cNvSpPr txBox="1"/>
          <p:nvPr/>
        </p:nvSpPr>
        <p:spPr>
          <a:xfrm>
            <a:off x="342900" y="914120"/>
            <a:ext cx="8401050" cy="3239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B6770"/>
                </a:solidFill>
                <a:latin typeface="Whitney Book" pitchFamily="2" charset="0"/>
              </a:rPr>
              <a:t>Work as a research assistant (paid!) or do an independent research project</a:t>
            </a:r>
          </a:p>
          <a:p>
            <a:pPr marL="257175" indent="-25717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B6770"/>
                </a:solidFill>
                <a:latin typeface="Whitney Book" pitchFamily="2" charset="0"/>
              </a:rPr>
              <a:t>Work in business or government for a few years</a:t>
            </a:r>
          </a:p>
          <a:p>
            <a:pPr marL="257175" indent="-25717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B6770"/>
                </a:solidFill>
                <a:latin typeface="Whitney Book" pitchFamily="2" charset="0"/>
              </a:rPr>
              <a:t>Find an academic research mentor</a:t>
            </a:r>
          </a:p>
          <a:p>
            <a:pPr marL="257175" indent="-25717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B6770"/>
                </a:solidFill>
                <a:latin typeface="Whitney Book" pitchFamily="2" charset="0"/>
              </a:rPr>
              <a:t>Sit in on a PhD research seminar and/or attend talks at conferences, etc. </a:t>
            </a:r>
          </a:p>
          <a:p>
            <a:pPr marL="257175" indent="-25717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(Optional: do a masters degree)</a:t>
            </a:r>
          </a:p>
          <a:p>
            <a:pPr marL="257175" indent="-25717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Do PhD: fully funded, some classes, mostly research</a:t>
            </a:r>
          </a:p>
          <a:p>
            <a:pPr marL="257175" indent="-25717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(Optional: do a post-doc)</a:t>
            </a:r>
          </a:p>
          <a:p>
            <a:pPr marL="257175" indent="-25717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Work as Assistant Professor or transition to an industry research position</a:t>
            </a:r>
          </a:p>
        </p:txBody>
      </p:sp>
    </p:spTree>
    <p:extLst>
      <p:ext uri="{BB962C8B-B14F-4D97-AF65-F5344CB8AC3E}">
        <p14:creationId xmlns:p14="http://schemas.microsoft.com/office/powerpoint/2010/main" val="1117536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A87452F5-E6A5-4D41-BB0B-F8DC0184AFF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840105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90" dirty="0">
                <a:solidFill>
                  <a:srgbClr val="65B333"/>
                </a:solidFill>
                <a:latin typeface="Stag Semibold" panose="02000503060000020004" pitchFamily="2" charset="77"/>
              </a:rPr>
              <a:t>Next steps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FA5F15-6647-F342-8CA9-A872C6D785B0}"/>
              </a:ext>
            </a:extLst>
          </p:cNvPr>
          <p:cNvSpPr txBox="1"/>
          <p:nvPr/>
        </p:nvSpPr>
        <p:spPr>
          <a:xfrm>
            <a:off x="342900" y="914120"/>
            <a:ext cx="840105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B6770"/>
                </a:solidFill>
                <a:latin typeface="Whitney Book" pitchFamily="2" charset="0"/>
              </a:rPr>
              <a:t>Want to work as a research assistant? Email me! </a:t>
            </a:r>
            <a:r>
              <a:rPr lang="en-US" sz="2000" dirty="0">
                <a:solidFill>
                  <a:srgbClr val="5B6770"/>
                </a:solidFill>
                <a:latin typeface="Whitney Book" pitchFamily="2" charset="0"/>
                <a:hlinkClick r:id="rId3"/>
              </a:rPr>
              <a:t>david.hardisty@sauder.ubc.ca</a:t>
            </a:r>
            <a:endParaRPr lang="en-US" sz="2000" dirty="0">
              <a:solidFill>
                <a:srgbClr val="5B6770"/>
              </a:solidFill>
              <a:latin typeface="Whitney Book" pitchFamily="2" charset="0"/>
            </a:endParaRPr>
          </a:p>
          <a:p>
            <a:pPr marL="257175" indent="-25717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B6770"/>
                </a:solidFill>
                <a:latin typeface="Whitney Book" pitchFamily="2" charset="0"/>
              </a:rPr>
              <a:t>Browse faculty research profiles and “cold call” them to see if they are currently accepting RAs</a:t>
            </a:r>
          </a:p>
          <a:p>
            <a:pPr marL="257175" indent="-25717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5B6770"/>
                </a:solidFill>
                <a:latin typeface="Whitney Book" pitchFamily="2" charset="0"/>
              </a:rPr>
              <a:t>Already graduated? Consider our Behavioural Insights certificate program: </a:t>
            </a:r>
            <a:r>
              <a:rPr lang="en-CA" sz="2000" dirty="0">
                <a:solidFill>
                  <a:srgbClr val="5B6770"/>
                </a:solidFill>
                <a:latin typeface="Whitney Book" pitchFamily="2" charset="0"/>
                <a:hlinkClick r:id="rId4"/>
              </a:rPr>
              <a:t>https://continuingstudies.sauder.ubc.ca/programs/behavioural-insights</a:t>
            </a:r>
            <a:r>
              <a:rPr lang="en-CA" sz="20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br>
              <a:rPr lang="en-CA" sz="2000" dirty="0">
                <a:solidFill>
                  <a:srgbClr val="5B6770"/>
                </a:solidFill>
                <a:latin typeface="Whitney Book" pitchFamily="2" charset="0"/>
              </a:rPr>
            </a:br>
            <a:r>
              <a:rPr lang="en-CA" sz="2000" dirty="0">
                <a:solidFill>
                  <a:srgbClr val="5B6770"/>
                </a:solidFill>
                <a:latin typeface="Whitney Book" pitchFamily="2" charset="0"/>
              </a:rPr>
              <a:t>(full scholarship available for one Indigenous student!)</a:t>
            </a:r>
          </a:p>
          <a:p>
            <a:pPr marL="257175" indent="-25717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B6770"/>
                </a:solidFill>
                <a:latin typeface="Whitney Book" pitchFamily="2" charset="0"/>
              </a:rPr>
              <a:t>Want to attend research talks? Email me!</a:t>
            </a:r>
          </a:p>
          <a:p>
            <a:pPr marL="257175" indent="-25717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B6770"/>
                </a:solidFill>
                <a:latin typeface="Whitney Book" pitchFamily="2" charset="0"/>
              </a:rPr>
              <a:t>Also, feel free to add me on LinkedIn: </a:t>
            </a:r>
            <a:br>
              <a:rPr lang="en-US" sz="2000" dirty="0">
                <a:solidFill>
                  <a:srgbClr val="5B6770"/>
                </a:solidFill>
                <a:latin typeface="Whitney Book" pitchFamily="2" charset="0"/>
              </a:rPr>
            </a:br>
            <a:r>
              <a:rPr lang="en-US" sz="2000" dirty="0">
                <a:solidFill>
                  <a:srgbClr val="5B6770"/>
                </a:solidFill>
                <a:latin typeface="Whitney Book" pitchFamily="2" charset="0"/>
                <a:hlinkClick r:id="rId5"/>
              </a:rPr>
              <a:t>https://www.linkedin.com/in/david-hardisty/</a:t>
            </a:r>
            <a:r>
              <a:rPr lang="en-US" sz="2000" dirty="0">
                <a:solidFill>
                  <a:srgbClr val="5B6770"/>
                </a:solidFill>
                <a:latin typeface="Whitney Book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8930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view of a city&#10;&#10;Description automatically generated">
            <a:extLst>
              <a:ext uri="{FF2B5EF4-FFF2-40B4-BE49-F238E27FC236}">
                <a16:creationId xmlns:a16="http://schemas.microsoft.com/office/drawing/2014/main" id="{4218AB2D-B950-8C42-B8E0-E8CD12EED3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64" r="6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A40FB-6DA1-5E4C-9B87-383623283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689" y="1809750"/>
            <a:ext cx="8458200" cy="22098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 </a:t>
            </a:r>
          </a:p>
          <a:p>
            <a:pPr algn="l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questions do you have???</a:t>
            </a:r>
          </a:p>
        </p:txBody>
      </p:sp>
    </p:spTree>
    <p:extLst>
      <p:ext uri="{BB962C8B-B14F-4D97-AF65-F5344CB8AC3E}">
        <p14:creationId xmlns:p14="http://schemas.microsoft.com/office/powerpoint/2010/main" val="758389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B6E0AE5-6C24-B94B-8322-90E2B4397AD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657" b="657"/>
          <a:stretch>
            <a:fillRect/>
          </a:stretch>
        </p:blipFill>
        <p:spPr>
          <a:xfrm>
            <a:off x="4520632" y="209550"/>
            <a:ext cx="4623368" cy="5156573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E5DF88-8AF7-6A40-AB57-25BAA65F4D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EF03AFA-E0AC-AD47-99C5-331B369F9B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900" y="1085850"/>
            <a:ext cx="4762500" cy="337185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Business research examples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Academic research: Pros &amp; cons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“Typical” career pathway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How to get started</a:t>
            </a:r>
          </a:p>
        </p:txBody>
      </p:sp>
    </p:spTree>
    <p:extLst>
      <p:ext uri="{BB962C8B-B14F-4D97-AF65-F5344CB8AC3E}">
        <p14:creationId xmlns:p14="http://schemas.microsoft.com/office/powerpoint/2010/main" val="1044715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A87452F5-E6A5-4D41-BB0B-F8DC0184AFF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840105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90" dirty="0">
                <a:solidFill>
                  <a:srgbClr val="65B333"/>
                </a:solidFill>
                <a:latin typeface="Stag Semibold" panose="02000503060000020004" pitchFamily="2" charset="77"/>
              </a:rPr>
              <a:t>How to solve the “energy efficiency paradox”?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FF30CB-DB2E-43AC-94D0-5DF4546438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64928"/>
            <a:ext cx="5032732" cy="18736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5C35FB-0695-415C-AEA9-B224E6A5374E}"/>
              </a:ext>
            </a:extLst>
          </p:cNvPr>
          <p:cNvSpPr txBox="1"/>
          <p:nvPr/>
        </p:nvSpPr>
        <p:spPr>
          <a:xfrm>
            <a:off x="6810931" y="2304059"/>
            <a:ext cx="1711558" cy="91563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4000" dirty="0"/>
              <a:t>12% </a:t>
            </a:r>
          </a:p>
          <a:p>
            <a:pPr algn="ctr"/>
            <a:r>
              <a:rPr lang="en-CA" dirty="0"/>
              <a:t>chose efficient option</a:t>
            </a:r>
          </a:p>
        </p:txBody>
      </p:sp>
    </p:spTree>
    <p:extLst>
      <p:ext uri="{BB962C8B-B14F-4D97-AF65-F5344CB8AC3E}">
        <p14:creationId xmlns:p14="http://schemas.microsoft.com/office/powerpoint/2010/main" val="2038888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A87452F5-E6A5-4D41-BB0B-F8DC0184AFF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840105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90" dirty="0">
                <a:solidFill>
                  <a:srgbClr val="65B333"/>
                </a:solidFill>
                <a:latin typeface="Stag Semibold" panose="02000503060000020004" pitchFamily="2" charset="77"/>
              </a:rPr>
              <a:t>Why does this happen?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FA5F15-6647-F342-8CA9-A872C6D785B0}"/>
              </a:ext>
            </a:extLst>
          </p:cNvPr>
          <p:cNvSpPr txBox="1"/>
          <p:nvPr/>
        </p:nvSpPr>
        <p:spPr>
          <a:xfrm>
            <a:off x="342900" y="914120"/>
            <a:ext cx="840105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B6770"/>
                </a:solidFill>
                <a:latin typeface="Whitney Book" pitchFamily="2" charset="0"/>
              </a:rPr>
              <a:t>Most consumers aren’t thinking about energy costs when shopping</a:t>
            </a:r>
          </a:p>
          <a:p>
            <a:pPr marL="257175" indent="-25717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B6770"/>
                </a:solidFill>
                <a:latin typeface="Whitney Book" pitchFamily="2" charset="0"/>
              </a:rPr>
              <a:t>Most consumers take a short-term perspective</a:t>
            </a:r>
          </a:p>
          <a:p>
            <a:pPr marL="257175" indent="-25717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B6770"/>
                </a:solidFill>
                <a:latin typeface="Whitney Book" pitchFamily="2" charset="0"/>
              </a:rPr>
              <a:t>Most consumers don’t care about future energy savings</a:t>
            </a:r>
          </a:p>
          <a:p>
            <a:pPr marL="257175" indent="-257175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B6770"/>
              </a:solidFill>
              <a:latin typeface="Whitney Book" pitchFamily="2" charset="0"/>
            </a:endParaRPr>
          </a:p>
          <a:p>
            <a:pPr marL="257175" indent="-25717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B6770"/>
                </a:solidFill>
                <a:latin typeface="Whitney Book" pitchFamily="2" charset="0"/>
              </a:rPr>
              <a:t>The solution: 10-year dollar cost labeling</a:t>
            </a:r>
          </a:p>
          <a:p>
            <a:pPr marL="257175" indent="-257175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B6770"/>
              </a:solidFill>
              <a:latin typeface="Whitney Book" pitchFamily="2" charset="0"/>
            </a:endParaRPr>
          </a:p>
          <a:p>
            <a:pPr marL="257175" indent="-257175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CA" sz="1800" dirty="0">
              <a:solidFill>
                <a:srgbClr val="5B6770"/>
              </a:solidFill>
              <a:latin typeface="Whitney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0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A87452F5-E6A5-4D41-BB0B-F8DC0184AFFE}"/>
              </a:ext>
            </a:extLst>
          </p:cNvPr>
          <p:cNvSpPr txBox="1">
            <a:spLocks/>
          </p:cNvSpPr>
          <p:nvPr/>
        </p:nvSpPr>
        <p:spPr>
          <a:xfrm>
            <a:off x="373856" y="50924"/>
            <a:ext cx="840105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90" dirty="0">
                <a:solidFill>
                  <a:srgbClr val="65B333"/>
                </a:solidFill>
                <a:latin typeface="Stag Semibold" panose="02000503060000020004" pitchFamily="2" charset="77"/>
              </a:rPr>
              <a:t>How to solve the “energy efficiency paradox”?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FF30CB-DB2E-43AC-94D0-5DF4546438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30" y="558552"/>
            <a:ext cx="5817008" cy="21655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7C792A-DAEC-40EE-B416-2D6D2EA8E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30" y="2795428"/>
            <a:ext cx="5817008" cy="22909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5C35FB-0695-415C-AEA9-B224E6A5374E}"/>
              </a:ext>
            </a:extLst>
          </p:cNvPr>
          <p:cNvSpPr txBox="1"/>
          <p:nvPr/>
        </p:nvSpPr>
        <p:spPr>
          <a:xfrm>
            <a:off x="7010400" y="1183533"/>
            <a:ext cx="1711558" cy="91563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4000" dirty="0"/>
              <a:t>12% </a:t>
            </a:r>
          </a:p>
          <a:p>
            <a:pPr algn="ctr"/>
            <a:r>
              <a:rPr lang="en-CA" dirty="0"/>
              <a:t>chose efficient option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978AE3-F997-4036-A058-07D0FB700213}"/>
              </a:ext>
            </a:extLst>
          </p:cNvPr>
          <p:cNvSpPr txBox="1"/>
          <p:nvPr/>
        </p:nvSpPr>
        <p:spPr>
          <a:xfrm>
            <a:off x="7063348" y="3409950"/>
            <a:ext cx="1711558" cy="91563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4000" dirty="0"/>
              <a:t>48% </a:t>
            </a:r>
          </a:p>
          <a:p>
            <a:pPr algn="ctr"/>
            <a:r>
              <a:rPr lang="en-CA" dirty="0"/>
              <a:t>chose efficient option</a:t>
            </a:r>
          </a:p>
        </p:txBody>
      </p:sp>
    </p:spTree>
    <p:extLst>
      <p:ext uri="{BB962C8B-B14F-4D97-AF65-F5344CB8AC3E}">
        <p14:creationId xmlns:p14="http://schemas.microsoft.com/office/powerpoint/2010/main" val="32958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B6E0AE5-6C24-B94B-8322-90E2B4397AD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657" b="657"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E5DF88-8AF7-6A40-AB57-25BAA65F4D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Research Areas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EF03AFA-E0AC-AD47-99C5-331B369F9B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900" y="1085850"/>
            <a:ext cx="5143500" cy="337185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Consumer </a:t>
            </a:r>
            <a:r>
              <a:rPr lang="en-US" sz="2000" dirty="0" err="1"/>
              <a:t>Behaviour</a:t>
            </a: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Organizational </a:t>
            </a:r>
            <a:r>
              <a:rPr lang="en-US" sz="2000" dirty="0" err="1"/>
              <a:t>Behaviour</a:t>
            </a:r>
            <a:r>
              <a:rPr lang="en-US" sz="2000" dirty="0"/>
              <a:t> &amp; HR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Operations &amp; Logistics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Economic modeling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Accounting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Finance</a:t>
            </a:r>
          </a:p>
        </p:txBody>
      </p:sp>
    </p:spTree>
    <p:extLst>
      <p:ext uri="{BB962C8B-B14F-4D97-AF65-F5344CB8AC3E}">
        <p14:creationId xmlns:p14="http://schemas.microsoft.com/office/powerpoint/2010/main" val="2020058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588645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Academic Research: Pros</a:t>
            </a:r>
          </a:p>
        </p:txBody>
      </p:sp>
      <p:pic>
        <p:nvPicPr>
          <p:cNvPr id="8" name="Picture Placeholder 7" descr="A picture containing building, indoor, train, platform&#10;&#10;Description automatically generated">
            <a:extLst>
              <a:ext uri="{FF2B5EF4-FFF2-40B4-BE49-F238E27FC236}">
                <a16:creationId xmlns:a16="http://schemas.microsoft.com/office/drawing/2014/main" id="{1299502E-C8D8-EF4D-AFD7-6698E438087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525" b="525"/>
          <a:stretch>
            <a:fillRect/>
          </a:stretch>
        </p:blipFill>
        <p:spPr/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57C49EBA-C171-4665-9D1F-929C698719D7}"/>
              </a:ext>
            </a:extLst>
          </p:cNvPr>
          <p:cNvSpPr txBox="1">
            <a:spLocks/>
          </p:cNvSpPr>
          <p:nvPr/>
        </p:nvSpPr>
        <p:spPr>
          <a:xfrm>
            <a:off x="342900" y="819150"/>
            <a:ext cx="48387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b="0" i="0" kern="1200">
                <a:solidFill>
                  <a:srgbClr val="5B6770"/>
                </a:solidFill>
                <a:latin typeface="Whitney Book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Serve truth and the public good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Self-directed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Interesting &amp; varied work</a:t>
            </a:r>
            <a:br>
              <a:rPr lang="en-US" dirty="0"/>
            </a:br>
            <a:r>
              <a:rPr lang="en-US" dirty="0"/>
              <a:t>(Research, teaching, &amp; service.)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Flexible schedule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Good salary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228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FB622F-8300-4236-B47B-1D715673E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6185"/>
            <a:ext cx="7753350" cy="400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80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588645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Academic Research: Cons</a:t>
            </a:r>
          </a:p>
        </p:txBody>
      </p:sp>
      <p:pic>
        <p:nvPicPr>
          <p:cNvPr id="8" name="Picture Placeholder 7" descr="A picture containing building, indoor, train, platform&#10;&#10;Description automatically generated">
            <a:extLst>
              <a:ext uri="{FF2B5EF4-FFF2-40B4-BE49-F238E27FC236}">
                <a16:creationId xmlns:a16="http://schemas.microsoft.com/office/drawing/2014/main" id="{1299502E-C8D8-EF4D-AFD7-6698E438087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525" b="525"/>
          <a:stretch>
            <a:fillRect/>
          </a:stretch>
        </p:blipFill>
        <p:spPr/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57C49EBA-C171-4665-9D1F-929C698719D7}"/>
              </a:ext>
            </a:extLst>
          </p:cNvPr>
          <p:cNvSpPr txBox="1">
            <a:spLocks/>
          </p:cNvSpPr>
          <p:nvPr/>
        </p:nvSpPr>
        <p:spPr>
          <a:xfrm>
            <a:off x="342900" y="819150"/>
            <a:ext cx="48387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b="0" i="0" kern="1200">
                <a:solidFill>
                  <a:srgbClr val="5B6770"/>
                </a:solidFill>
                <a:latin typeface="Whitney Book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Work-live balance is an issue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Lots of failure, criticism, and rejection </a:t>
            </a:r>
            <a:br>
              <a:rPr lang="en-US" dirty="0"/>
            </a:br>
            <a:r>
              <a:rPr lang="en-US" dirty="0"/>
              <a:t>(but: you can always try again)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Rewards are delayed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Need to be self-motivated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Low job supply; often requires moving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2204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plat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bbf7932a-6298-407e-83ea-827c81f75e7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A0152F9951744D98BEBC6FC036CDED" ma:contentTypeVersion="1" ma:contentTypeDescription="Create a new document." ma:contentTypeScope="" ma:versionID="2e1385019afc25ba0ab02d73fd89bebb">
  <xsd:schema xmlns:xsd="http://www.w3.org/2001/XMLSchema" xmlns:xs="http://www.w3.org/2001/XMLSchema" xmlns:p="http://schemas.microsoft.com/office/2006/metadata/properties" xmlns:ns2="bbf7932a-6298-407e-83ea-827c81f75e76" targetNamespace="http://schemas.microsoft.com/office/2006/metadata/properties" ma:root="true" ma:fieldsID="5eea82863a9934f4be5b3ea780f9037e" ns2:_="">
    <xsd:import namespace="bbf7932a-6298-407e-83ea-827c81f75e76"/>
    <xsd:element name="properties">
      <xsd:complexType>
        <xsd:sequence>
          <xsd:element name="documentManagement">
            <xsd:complexType>
              <xsd:all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f7932a-6298-407e-83ea-827c81f75e76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format="Dropdown" ma:internalName="Category">
      <xsd:simpleType>
        <xsd:union memberTypes="dms:Text">
          <xsd:simpleType>
            <xsd:restriction base="dms:Choice">
              <xsd:enumeration value="Sauder Logos"/>
              <xsd:enumeration value="RHL Wordmarks"/>
              <xsd:enumeration value="Powerpoint Templates"/>
              <xsd:enumeration value="Name Tags &amp; Tents"/>
              <xsd:enumeration value="Thumbnails"/>
              <xsd:enumeration value="Letterheads"/>
              <xsd:enumeration value="Social Media"/>
              <xsd:enumeration value="Stationery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0F0CDE-4983-4027-A2A8-CABFEB79AF04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bbf7932a-6298-407e-83ea-827c81f75e76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5FA9CC9-1EFA-46F2-90DA-2E31E44756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f7932a-6298-407e-83ea-827c81f75e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2A672A-FC2D-4055-B3B8-7DAF07A776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4688</TotalTime>
  <Words>415</Words>
  <Application>Microsoft Macintosh PowerPoint</Application>
  <PresentationFormat>On-screen Show (16:9)</PresentationFormat>
  <Paragraphs>73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Stag Semibold</vt:lpstr>
      <vt:lpstr>Whitney Book</vt:lpstr>
      <vt:lpstr>Whitney Semibold</vt:lpstr>
      <vt:lpstr>Arial</vt:lpstr>
      <vt:lpstr>Calibri</vt:lpstr>
      <vt:lpstr>Calibri Light</vt:lpstr>
      <vt:lpstr>Helvetica</vt:lpstr>
      <vt:lpstr>Templates</vt:lpstr>
      <vt:lpstr>1_Templates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British Columbia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D'Souza, Helen</dc:creator>
  <cp:lastModifiedBy>jcheng08@student.ubc.ca</cp:lastModifiedBy>
  <cp:revision>283</cp:revision>
  <cp:lastPrinted>2020-09-25T23:37:08Z</cp:lastPrinted>
  <dcterms:created xsi:type="dcterms:W3CDTF">2017-03-03T22:21:19Z</dcterms:created>
  <dcterms:modified xsi:type="dcterms:W3CDTF">2022-10-20T06:34:12Z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0x0101009FA0152F9951744D98BEBC6FC036CDED</vt:lpwstr>
  </property>
</Properties>
</file>